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1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41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0" r:id="rId2"/>
    <p:sldMasterId id="2147483688" r:id="rId3"/>
  </p:sldMasterIdLst>
  <p:notesMasterIdLst>
    <p:notesMasterId r:id="rId15"/>
  </p:notesMasterIdLst>
  <p:sldIdLst>
    <p:sldId id="282" r:id="rId4"/>
    <p:sldId id="364" r:id="rId5"/>
    <p:sldId id="728" r:id="rId6"/>
    <p:sldId id="286" r:id="rId7"/>
    <p:sldId id="749" r:id="rId8"/>
    <p:sldId id="742" r:id="rId9"/>
    <p:sldId id="743" r:id="rId10"/>
    <p:sldId id="747" r:id="rId11"/>
    <p:sldId id="753" r:id="rId12"/>
    <p:sldId id="750" r:id="rId13"/>
    <p:sldId id="755" r:id="rId14"/>
  </p:sldIdLst>
  <p:sldSz cx="12192000" cy="6858000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1328" autoAdjust="0"/>
  </p:normalViewPr>
  <p:slideViewPr>
    <p:cSldViewPr>
      <p:cViewPr varScale="1">
        <p:scale>
          <a:sx n="68" d="100"/>
          <a:sy n="68" d="100"/>
        </p:scale>
        <p:origin x="690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6910229249224615"/>
          <c:y val="9.3887041147028755E-2"/>
          <c:w val="0.23089770750775385"/>
          <c:h val="0.736311069354705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Лист1!$F$24</c:f>
              <c:strCache>
                <c:ptCount val="1"/>
                <c:pt idx="0">
                  <c:v>ТИП ДОМА</c:v>
                </c:pt>
              </c:strCache>
            </c:strRef>
          </c:tx>
          <c:spPr>
            <a:solidFill>
              <a:srgbClr val="0716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AF-4B7A-B7E3-F95771DBF217}"/>
              </c:ext>
            </c:extLst>
          </c:dPt>
          <c:dPt>
            <c:idx val="1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AF-4B7A-B7E3-F95771DBF217}"/>
              </c:ext>
            </c:extLst>
          </c:dPt>
          <c:dPt>
            <c:idx val="2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AF-4B7A-B7E3-F95771DBF217}"/>
              </c:ext>
            </c:extLst>
          </c:dPt>
          <c:dPt>
            <c:idx val="3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AF-4B7A-B7E3-F95771DBF2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Лист1!$E$25:$E$29</c:f>
              <c:strCache>
                <c:ptCount val="4"/>
                <c:pt idx="0">
                  <c:v> Кирпичный</c:v>
                </c:pt>
                <c:pt idx="1">
                  <c:v>Из газобетонных блоков/пеноблоков</c:v>
                </c:pt>
                <c:pt idx="2">
                  <c:v> Каркасный/сэндвич-панели</c:v>
                </c:pt>
                <c:pt idx="3">
                  <c:v> Из сруба/бруса</c:v>
                </c:pt>
              </c:strCache>
            </c:strRef>
          </c:cat>
          <c:val>
            <c:numRef>
              <c:f>Лист1!$F$25:$F$29</c:f>
              <c:numCache>
                <c:formatCode>0%</c:formatCode>
                <c:ptCount val="5"/>
                <c:pt idx="0">
                  <c:v>0.43</c:v>
                </c:pt>
                <c:pt idx="1">
                  <c:v>0.26</c:v>
                </c:pt>
                <c:pt idx="2">
                  <c:v>0.11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AF-4B7A-B7E3-F95771DBF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56"/>
        <c:axId val="187663568"/>
        <c:axId val="187663176"/>
      </c:barChart>
      <c:valAx>
        <c:axId val="1876631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7663568"/>
        <c:crosses val="autoZero"/>
        <c:crossBetween val="between"/>
      </c:valAx>
      <c:catAx>
        <c:axId val="18766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7168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187663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38665228967869"/>
          <c:y val="7.2497389196978484E-2"/>
          <c:w val="0.35667674355755369"/>
          <c:h val="0.736311069354705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Лист1!$F$114</c:f>
              <c:strCache>
                <c:ptCount val="1"/>
                <c:pt idx="0">
                  <c:v>ПЛОЩАДЬ ДОМА</c:v>
                </c:pt>
              </c:strCache>
            </c:strRef>
          </c:tx>
          <c:spPr>
            <a:solidFill>
              <a:srgbClr val="0716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65-46A0-85B9-CC421AD727C1}"/>
              </c:ext>
            </c:extLst>
          </c:dPt>
          <c:dPt>
            <c:idx val="1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65-46A0-85B9-CC421AD727C1}"/>
              </c:ext>
            </c:extLst>
          </c:dPt>
          <c:dPt>
            <c:idx val="2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65-46A0-85B9-CC421AD727C1}"/>
              </c:ext>
            </c:extLst>
          </c:dPt>
          <c:dPt>
            <c:idx val="3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65-46A0-85B9-CC421AD727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Лист1!$E$115:$E$118</c:f>
              <c:strCache>
                <c:ptCount val="4"/>
                <c:pt idx="0">
                  <c:v>До 74 кв. м.</c:v>
                </c:pt>
                <c:pt idx="1">
                  <c:v>75-99 кв. м.</c:v>
                </c:pt>
                <c:pt idx="2">
                  <c:v>100-149 кв. м.</c:v>
                </c:pt>
                <c:pt idx="3">
                  <c:v>150 кв. м. и более</c:v>
                </c:pt>
              </c:strCache>
            </c:strRef>
          </c:cat>
          <c:val>
            <c:numRef>
              <c:f>Лист1!$F$115:$F$118</c:f>
              <c:numCache>
                <c:formatCode>0%</c:formatCode>
                <c:ptCount val="4"/>
                <c:pt idx="0">
                  <c:v>0.23</c:v>
                </c:pt>
                <c:pt idx="1">
                  <c:v>0.23</c:v>
                </c:pt>
                <c:pt idx="2">
                  <c:v>0.4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65-46A0-85B9-CC421AD72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65"/>
        <c:axId val="187664744"/>
        <c:axId val="187664352"/>
      </c:barChart>
      <c:valAx>
        <c:axId val="187664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7664744"/>
        <c:crosses val="autoZero"/>
        <c:crossBetween val="between"/>
      </c:valAx>
      <c:catAx>
        <c:axId val="187664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7168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187664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82326681365401"/>
          <c:y val="7.2497389196978484E-2"/>
          <c:w val="0.25675563915728056"/>
          <c:h val="0.711644514078169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Лист1!$F$133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spPr>
            <a:solidFill>
              <a:srgbClr val="07168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82-4C0A-88DD-F99C536E41A2}"/>
              </c:ext>
            </c:extLst>
          </c:dPt>
          <c:dPt>
            <c:idx val="1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82-4C0A-88DD-F99C536E41A2}"/>
              </c:ext>
            </c:extLst>
          </c:dPt>
          <c:dPt>
            <c:idx val="2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82-4C0A-88DD-F99C536E41A2}"/>
              </c:ext>
            </c:extLst>
          </c:dPt>
          <c:dPt>
            <c:idx val="3"/>
            <c:invertIfNegative val="0"/>
            <c:bubble3D val="0"/>
            <c:spPr>
              <a:solidFill>
                <a:srgbClr val="0716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82-4C0A-88DD-F99C536E41A2}"/>
              </c:ext>
            </c:extLst>
          </c:dPt>
          <c:dLbls>
            <c:dLbl>
              <c:idx val="2"/>
              <c:layout>
                <c:manualLayout>
                  <c:x val="4.4694467563957958E-2"/>
                  <c:y val="-1.730882095860031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Segoe UI Semibold" panose="020B0702040204020203" pitchFamily="34" charset="0"/>
                      <a:ea typeface="+mn-ea"/>
                      <a:cs typeface="Segoe UI Semibold" panose="020B07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82-4C0A-88DD-F99C536E41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Лист1!$E$134:$E$136</c:f>
              <c:strCache>
                <c:ptCount val="3"/>
                <c:pt idx="0">
                  <c:v>Только собственные средства</c:v>
                </c:pt>
                <c:pt idx="1">
                  <c:v>Частично собственные/частично кредитные </c:v>
                </c:pt>
                <c:pt idx="2">
                  <c:v>Только кредитные средства</c:v>
                </c:pt>
              </c:strCache>
            </c:strRef>
          </c:cat>
          <c:val>
            <c:numRef>
              <c:f>Лист1!$F$134:$F$136</c:f>
              <c:numCache>
                <c:formatCode>###0%</c:formatCode>
                <c:ptCount val="3"/>
                <c:pt idx="0">
                  <c:v>0.36</c:v>
                </c:pt>
                <c:pt idx="1">
                  <c:v>0.60549313358302126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82-4C0A-88DD-F99C536E4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65"/>
        <c:axId val="190599112"/>
        <c:axId val="190598720"/>
      </c:barChart>
      <c:valAx>
        <c:axId val="190598720"/>
        <c:scaling>
          <c:orientation val="minMax"/>
          <c:max val="0.60000000000000009"/>
        </c:scaling>
        <c:delete val="1"/>
        <c:axPos val="b"/>
        <c:numFmt formatCode="###0%" sourceLinked="1"/>
        <c:majorTickMark val="none"/>
        <c:minorTickMark val="none"/>
        <c:tickLblPos val="nextTo"/>
        <c:crossAx val="190599112"/>
        <c:crosses val="autoZero"/>
        <c:crossBetween val="between"/>
        <c:majorUnit val="0.30000000000000004"/>
      </c:valAx>
      <c:catAx>
        <c:axId val="190599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71689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190598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Segoe UI Semibold" panose="020B0702040204020203" pitchFamily="34" charset="0"/>
          <a:cs typeface="Segoe UI Semibold" panose="020B07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F1330-CF39-484E-AB72-76C54B6DAB23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CB13FF9-7DB3-4AB6-9E40-999B17ED4D3A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ВИДЫ РИСКОВ</a:t>
          </a:r>
          <a:endParaRPr lang="ru-RU" b="1" dirty="0">
            <a:solidFill>
              <a:srgbClr val="002060"/>
            </a:solidFill>
          </a:endParaRPr>
        </a:p>
      </dgm:t>
    </dgm:pt>
    <dgm:pt modelId="{224AD09A-3751-4791-B847-73014E035BE5}" type="parTrans" cxnId="{CA960227-FB99-470E-9AFF-416FD3A119E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51D8A60A-45C9-4203-ADBC-E5ACA4598E69}" type="sibTrans" cxnId="{CA960227-FB99-470E-9AFF-416FD3A119E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61475437-1152-4539-931A-428CE2B670DE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СТРОИТЕЛЬНО-МОНТАЖНЫЕ РИСКИ</a:t>
          </a:r>
          <a:endParaRPr lang="ru-RU" b="1" dirty="0">
            <a:solidFill>
              <a:srgbClr val="002060"/>
            </a:solidFill>
          </a:endParaRPr>
        </a:p>
      </dgm:t>
    </dgm:pt>
    <dgm:pt modelId="{93490042-8B2E-4D49-871F-B1B5D2718E85}" type="parTrans" cxnId="{7D06F620-2CE4-4451-B54D-4A04BD1B676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D286140C-9F8D-40C3-9C34-AF438709D5A0}" type="sibTrans" cxnId="{7D06F620-2CE4-4451-B54D-4A04BD1B676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4125B6D-CF19-44AD-8D5E-594C0091741D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ПОСТРОЕННОГО ДОМА</a:t>
          </a:r>
          <a:endParaRPr lang="ru-RU" b="1" dirty="0">
            <a:solidFill>
              <a:srgbClr val="002060"/>
            </a:solidFill>
          </a:endParaRPr>
        </a:p>
      </dgm:t>
    </dgm:pt>
    <dgm:pt modelId="{0C55B90F-8764-4A7B-9AA6-C7D6F84CFBC6}" type="parTrans" cxnId="{C5416CF0-0186-4AE1-808C-36DA0C28D9E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4A44018-80D5-4ABA-9745-530F1221FE7D}" type="sibTrans" cxnId="{C5416CF0-0186-4AE1-808C-36DA0C28D9EC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ACFC6EA-D559-4B25-AE6B-2B344F4B6AC8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ОТ ПОТЕРИ ДОХОДА</a:t>
          </a:r>
          <a:endParaRPr lang="ru-RU" b="1" dirty="0">
            <a:solidFill>
              <a:srgbClr val="002060"/>
            </a:solidFill>
          </a:endParaRPr>
        </a:p>
      </dgm:t>
    </dgm:pt>
    <dgm:pt modelId="{BE5B4955-3451-4940-BD52-B64295721C5F}" type="parTrans" cxnId="{9658558C-AA74-4223-82BE-2B39CB779F5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579215B5-CE51-4071-894D-68CEE1F5A2DA}" type="sibTrans" cxnId="{9658558C-AA74-4223-82BE-2B39CB779F5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F7EDD8A-5693-4031-A5A9-9FB35D5324D1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ОТ НЕСЧАСТНЫХ СЛУЧАЕВ</a:t>
          </a:r>
          <a:endParaRPr lang="ru-RU" b="1" dirty="0">
            <a:solidFill>
              <a:srgbClr val="002060"/>
            </a:solidFill>
          </a:endParaRPr>
        </a:p>
      </dgm:t>
    </dgm:pt>
    <dgm:pt modelId="{EADC1E64-96EE-4707-B081-C0CED43926F0}" type="parTrans" cxnId="{2B01047B-30C9-466E-8FC4-7E973DD5EF9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E46781E-1667-48E7-B056-5F6831F29420}" type="sibTrans" cxnId="{2B01047B-30C9-466E-8FC4-7E973DD5EF9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F3330AFF-3E51-419C-AB7F-41E9F6DE4271}" type="pres">
      <dgm:prSet presAssocID="{BE7F1330-CF39-484E-AB72-76C54B6DAB2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F4E793-7EFD-4911-82B0-A48DFB307E61}" type="pres">
      <dgm:prSet presAssocID="{9CB13FF9-7DB3-4AB6-9E40-999B17ED4D3A}" presName="hierRoot1" presStyleCnt="0">
        <dgm:presLayoutVars>
          <dgm:hierBranch val="init"/>
        </dgm:presLayoutVars>
      </dgm:prSet>
      <dgm:spPr/>
    </dgm:pt>
    <dgm:pt modelId="{814D8905-57C3-4DFF-A520-4CBB9DAD7804}" type="pres">
      <dgm:prSet presAssocID="{9CB13FF9-7DB3-4AB6-9E40-999B17ED4D3A}" presName="rootComposite1" presStyleCnt="0"/>
      <dgm:spPr/>
    </dgm:pt>
    <dgm:pt modelId="{09ABAA21-791A-459E-9FCA-FF96E53BCBEC}" type="pres">
      <dgm:prSet presAssocID="{9CB13FF9-7DB3-4AB6-9E40-999B17ED4D3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FBAD2-1192-4356-B1E9-8B4813256D42}" type="pres">
      <dgm:prSet presAssocID="{9CB13FF9-7DB3-4AB6-9E40-999B17ED4D3A}" presName="topArc1" presStyleLbl="parChTrans1D1" presStyleIdx="0" presStyleCnt="10"/>
      <dgm:spPr/>
    </dgm:pt>
    <dgm:pt modelId="{65515A52-756F-4AC8-B42D-53BA9D901096}" type="pres">
      <dgm:prSet presAssocID="{9CB13FF9-7DB3-4AB6-9E40-999B17ED4D3A}" presName="bottomArc1" presStyleLbl="parChTrans1D1" presStyleIdx="1" presStyleCnt="10"/>
      <dgm:spPr/>
    </dgm:pt>
    <dgm:pt modelId="{A13CCBA3-F5AC-4CAD-BD26-EC7997D87B74}" type="pres">
      <dgm:prSet presAssocID="{9CB13FF9-7DB3-4AB6-9E40-999B17ED4D3A}" presName="topConnNode1" presStyleLbl="node1" presStyleIdx="0" presStyleCnt="0"/>
      <dgm:spPr/>
      <dgm:t>
        <a:bodyPr/>
        <a:lstStyle/>
        <a:p>
          <a:endParaRPr lang="ru-RU"/>
        </a:p>
      </dgm:t>
    </dgm:pt>
    <dgm:pt modelId="{9259FDAA-4FED-4FFD-AACE-3B27DB1BCAAA}" type="pres">
      <dgm:prSet presAssocID="{9CB13FF9-7DB3-4AB6-9E40-999B17ED4D3A}" presName="hierChild2" presStyleCnt="0"/>
      <dgm:spPr/>
    </dgm:pt>
    <dgm:pt modelId="{F405A0B9-52A6-4CB7-93C2-051D895EA644}" type="pres">
      <dgm:prSet presAssocID="{93490042-8B2E-4D49-871F-B1B5D2718E85}" presName="Name28" presStyleLbl="parChTrans1D2" presStyleIdx="0" presStyleCnt="4"/>
      <dgm:spPr/>
      <dgm:t>
        <a:bodyPr/>
        <a:lstStyle/>
        <a:p>
          <a:endParaRPr lang="ru-RU"/>
        </a:p>
      </dgm:t>
    </dgm:pt>
    <dgm:pt modelId="{C5669FAE-8F40-4243-8A39-F1BFC0C24512}" type="pres">
      <dgm:prSet presAssocID="{61475437-1152-4539-931A-428CE2B670DE}" presName="hierRoot2" presStyleCnt="0">
        <dgm:presLayoutVars>
          <dgm:hierBranch val="init"/>
        </dgm:presLayoutVars>
      </dgm:prSet>
      <dgm:spPr/>
    </dgm:pt>
    <dgm:pt modelId="{F9900FD1-B99B-4466-A9FE-125BEE3AA725}" type="pres">
      <dgm:prSet presAssocID="{61475437-1152-4539-931A-428CE2B670DE}" presName="rootComposite2" presStyleCnt="0"/>
      <dgm:spPr/>
    </dgm:pt>
    <dgm:pt modelId="{9FEFA28D-8881-4E95-A3CF-4BD872477F79}" type="pres">
      <dgm:prSet presAssocID="{61475437-1152-4539-931A-428CE2B670D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3CED3C-0D3E-4B30-BDCD-406BE96391AA}" type="pres">
      <dgm:prSet presAssocID="{61475437-1152-4539-931A-428CE2B670DE}" presName="topArc2" presStyleLbl="parChTrans1D1" presStyleIdx="2" presStyleCnt="10"/>
      <dgm:spPr/>
    </dgm:pt>
    <dgm:pt modelId="{C6DCF85A-3EE3-415F-926E-BBE15D5D15EC}" type="pres">
      <dgm:prSet presAssocID="{61475437-1152-4539-931A-428CE2B670DE}" presName="bottomArc2" presStyleLbl="parChTrans1D1" presStyleIdx="3" presStyleCnt="10"/>
      <dgm:spPr/>
    </dgm:pt>
    <dgm:pt modelId="{8114D4D3-BCC6-4EA6-9F53-5B0A57A3CBB5}" type="pres">
      <dgm:prSet presAssocID="{61475437-1152-4539-931A-428CE2B670DE}" presName="topConnNode2" presStyleLbl="node2" presStyleIdx="0" presStyleCnt="0"/>
      <dgm:spPr/>
      <dgm:t>
        <a:bodyPr/>
        <a:lstStyle/>
        <a:p>
          <a:endParaRPr lang="ru-RU"/>
        </a:p>
      </dgm:t>
    </dgm:pt>
    <dgm:pt modelId="{D9A0CF0A-ED30-4FFE-BC42-880CE522D31B}" type="pres">
      <dgm:prSet presAssocID="{61475437-1152-4539-931A-428CE2B670DE}" presName="hierChild4" presStyleCnt="0"/>
      <dgm:spPr/>
    </dgm:pt>
    <dgm:pt modelId="{C651BE30-8524-4414-B9C7-86741DE7F9DA}" type="pres">
      <dgm:prSet presAssocID="{61475437-1152-4539-931A-428CE2B670DE}" presName="hierChild5" presStyleCnt="0"/>
      <dgm:spPr/>
    </dgm:pt>
    <dgm:pt modelId="{0540751E-D5B2-4DF1-8E77-AB3DACEFE975}" type="pres">
      <dgm:prSet presAssocID="{0C55B90F-8764-4A7B-9AA6-C7D6F84CFBC6}" presName="Name28" presStyleLbl="parChTrans1D2" presStyleIdx="1" presStyleCnt="4"/>
      <dgm:spPr/>
      <dgm:t>
        <a:bodyPr/>
        <a:lstStyle/>
        <a:p>
          <a:endParaRPr lang="ru-RU"/>
        </a:p>
      </dgm:t>
    </dgm:pt>
    <dgm:pt modelId="{41E787DF-20F1-4D45-A6E0-BBA7FE59CBF6}" type="pres">
      <dgm:prSet presAssocID="{44125B6D-CF19-44AD-8D5E-594C0091741D}" presName="hierRoot2" presStyleCnt="0">
        <dgm:presLayoutVars>
          <dgm:hierBranch val="init"/>
        </dgm:presLayoutVars>
      </dgm:prSet>
      <dgm:spPr/>
    </dgm:pt>
    <dgm:pt modelId="{5CB71FD4-E9B5-4F8F-828F-01A4699C1F37}" type="pres">
      <dgm:prSet presAssocID="{44125B6D-CF19-44AD-8D5E-594C0091741D}" presName="rootComposite2" presStyleCnt="0"/>
      <dgm:spPr/>
    </dgm:pt>
    <dgm:pt modelId="{5577D0B8-8F2A-400E-8D25-419DB256FF99}" type="pres">
      <dgm:prSet presAssocID="{44125B6D-CF19-44AD-8D5E-594C0091741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939AC-59E3-4ECF-B257-893C75C09E0C}" type="pres">
      <dgm:prSet presAssocID="{44125B6D-CF19-44AD-8D5E-594C0091741D}" presName="topArc2" presStyleLbl="parChTrans1D1" presStyleIdx="4" presStyleCnt="10"/>
      <dgm:spPr/>
    </dgm:pt>
    <dgm:pt modelId="{C1769E90-1EA9-4D53-B97F-9D77547276BC}" type="pres">
      <dgm:prSet presAssocID="{44125B6D-CF19-44AD-8D5E-594C0091741D}" presName="bottomArc2" presStyleLbl="parChTrans1D1" presStyleIdx="5" presStyleCnt="10"/>
      <dgm:spPr/>
    </dgm:pt>
    <dgm:pt modelId="{E39E75F1-DF74-473E-9D7F-7F866FA840AB}" type="pres">
      <dgm:prSet presAssocID="{44125B6D-CF19-44AD-8D5E-594C0091741D}" presName="topConnNode2" presStyleLbl="node2" presStyleIdx="0" presStyleCnt="0"/>
      <dgm:spPr/>
      <dgm:t>
        <a:bodyPr/>
        <a:lstStyle/>
        <a:p>
          <a:endParaRPr lang="ru-RU"/>
        </a:p>
      </dgm:t>
    </dgm:pt>
    <dgm:pt modelId="{763280E6-C787-41C5-8A45-04A1641926AD}" type="pres">
      <dgm:prSet presAssocID="{44125B6D-CF19-44AD-8D5E-594C0091741D}" presName="hierChild4" presStyleCnt="0"/>
      <dgm:spPr/>
    </dgm:pt>
    <dgm:pt modelId="{2874C482-95A0-4B7E-B041-A99CAB1EA57A}" type="pres">
      <dgm:prSet presAssocID="{44125B6D-CF19-44AD-8D5E-594C0091741D}" presName="hierChild5" presStyleCnt="0"/>
      <dgm:spPr/>
    </dgm:pt>
    <dgm:pt modelId="{9550206A-B419-411A-82D9-72C73C202573}" type="pres">
      <dgm:prSet presAssocID="{BE5B4955-3451-4940-BD52-B64295721C5F}" presName="Name28" presStyleLbl="parChTrans1D2" presStyleIdx="2" presStyleCnt="4"/>
      <dgm:spPr/>
      <dgm:t>
        <a:bodyPr/>
        <a:lstStyle/>
        <a:p>
          <a:endParaRPr lang="ru-RU"/>
        </a:p>
      </dgm:t>
    </dgm:pt>
    <dgm:pt modelId="{CE378F16-434E-4912-B3AC-A4B64E5BB522}" type="pres">
      <dgm:prSet presAssocID="{2ACFC6EA-D559-4B25-AE6B-2B344F4B6AC8}" presName="hierRoot2" presStyleCnt="0">
        <dgm:presLayoutVars>
          <dgm:hierBranch val="init"/>
        </dgm:presLayoutVars>
      </dgm:prSet>
      <dgm:spPr/>
    </dgm:pt>
    <dgm:pt modelId="{F1997677-19CC-478E-8851-F39ECE30FD5A}" type="pres">
      <dgm:prSet presAssocID="{2ACFC6EA-D559-4B25-AE6B-2B344F4B6AC8}" presName="rootComposite2" presStyleCnt="0"/>
      <dgm:spPr/>
    </dgm:pt>
    <dgm:pt modelId="{B76541C6-7901-45A7-BDD7-087F804BB469}" type="pres">
      <dgm:prSet presAssocID="{2ACFC6EA-D559-4B25-AE6B-2B344F4B6AC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F0E11-B278-4A4B-B076-DABC53B2A3AB}" type="pres">
      <dgm:prSet presAssocID="{2ACFC6EA-D559-4B25-AE6B-2B344F4B6AC8}" presName="topArc2" presStyleLbl="parChTrans1D1" presStyleIdx="6" presStyleCnt="10"/>
      <dgm:spPr/>
    </dgm:pt>
    <dgm:pt modelId="{A67AFC1B-D909-4643-B07E-49931ED10982}" type="pres">
      <dgm:prSet presAssocID="{2ACFC6EA-D559-4B25-AE6B-2B344F4B6AC8}" presName="bottomArc2" presStyleLbl="parChTrans1D1" presStyleIdx="7" presStyleCnt="10"/>
      <dgm:spPr/>
    </dgm:pt>
    <dgm:pt modelId="{51046D87-145B-4AB3-AA10-1A2C590F7FE2}" type="pres">
      <dgm:prSet presAssocID="{2ACFC6EA-D559-4B25-AE6B-2B344F4B6AC8}" presName="topConnNode2" presStyleLbl="node2" presStyleIdx="0" presStyleCnt="0"/>
      <dgm:spPr/>
      <dgm:t>
        <a:bodyPr/>
        <a:lstStyle/>
        <a:p>
          <a:endParaRPr lang="ru-RU"/>
        </a:p>
      </dgm:t>
    </dgm:pt>
    <dgm:pt modelId="{0026F050-0994-46A8-99F5-7C376901929D}" type="pres">
      <dgm:prSet presAssocID="{2ACFC6EA-D559-4B25-AE6B-2B344F4B6AC8}" presName="hierChild4" presStyleCnt="0"/>
      <dgm:spPr/>
    </dgm:pt>
    <dgm:pt modelId="{DF4732C8-080B-40EF-B88A-298AACA2AEA3}" type="pres">
      <dgm:prSet presAssocID="{2ACFC6EA-D559-4B25-AE6B-2B344F4B6AC8}" presName="hierChild5" presStyleCnt="0"/>
      <dgm:spPr/>
    </dgm:pt>
    <dgm:pt modelId="{150104D6-2988-4272-ADB7-65A84D057F86}" type="pres">
      <dgm:prSet presAssocID="{EADC1E64-96EE-4707-B081-C0CED43926F0}" presName="Name28" presStyleLbl="parChTrans1D2" presStyleIdx="3" presStyleCnt="4"/>
      <dgm:spPr/>
      <dgm:t>
        <a:bodyPr/>
        <a:lstStyle/>
        <a:p>
          <a:endParaRPr lang="ru-RU"/>
        </a:p>
      </dgm:t>
    </dgm:pt>
    <dgm:pt modelId="{2B8388D0-EFD0-4F74-AC72-FCB1978288B3}" type="pres">
      <dgm:prSet presAssocID="{1F7EDD8A-5693-4031-A5A9-9FB35D5324D1}" presName="hierRoot2" presStyleCnt="0">
        <dgm:presLayoutVars>
          <dgm:hierBranch val="init"/>
        </dgm:presLayoutVars>
      </dgm:prSet>
      <dgm:spPr/>
    </dgm:pt>
    <dgm:pt modelId="{A245D865-E1D2-4A45-B4E4-89B829D98389}" type="pres">
      <dgm:prSet presAssocID="{1F7EDD8A-5693-4031-A5A9-9FB35D5324D1}" presName="rootComposite2" presStyleCnt="0"/>
      <dgm:spPr/>
    </dgm:pt>
    <dgm:pt modelId="{96A1C28D-004B-458F-A5B5-A459688606BC}" type="pres">
      <dgm:prSet presAssocID="{1F7EDD8A-5693-4031-A5A9-9FB35D5324D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7D92BA-0301-4CEB-901A-421AE4AF8DD1}" type="pres">
      <dgm:prSet presAssocID="{1F7EDD8A-5693-4031-A5A9-9FB35D5324D1}" presName="topArc2" presStyleLbl="parChTrans1D1" presStyleIdx="8" presStyleCnt="10"/>
      <dgm:spPr/>
    </dgm:pt>
    <dgm:pt modelId="{9409FBEB-FB88-427D-A808-E3337A614F00}" type="pres">
      <dgm:prSet presAssocID="{1F7EDD8A-5693-4031-A5A9-9FB35D5324D1}" presName="bottomArc2" presStyleLbl="parChTrans1D1" presStyleIdx="9" presStyleCnt="10"/>
      <dgm:spPr/>
    </dgm:pt>
    <dgm:pt modelId="{20D48E5D-F45B-44B5-95E9-2F434DB8BFD8}" type="pres">
      <dgm:prSet presAssocID="{1F7EDD8A-5693-4031-A5A9-9FB35D5324D1}" presName="topConnNode2" presStyleLbl="node2" presStyleIdx="0" presStyleCnt="0"/>
      <dgm:spPr/>
      <dgm:t>
        <a:bodyPr/>
        <a:lstStyle/>
        <a:p>
          <a:endParaRPr lang="ru-RU"/>
        </a:p>
      </dgm:t>
    </dgm:pt>
    <dgm:pt modelId="{3D2D1616-E1FC-47B5-8E2B-A713B4C7703D}" type="pres">
      <dgm:prSet presAssocID="{1F7EDD8A-5693-4031-A5A9-9FB35D5324D1}" presName="hierChild4" presStyleCnt="0"/>
      <dgm:spPr/>
    </dgm:pt>
    <dgm:pt modelId="{79EADCD0-9BBA-4B54-BC56-6CC2196BD623}" type="pres">
      <dgm:prSet presAssocID="{1F7EDD8A-5693-4031-A5A9-9FB35D5324D1}" presName="hierChild5" presStyleCnt="0"/>
      <dgm:spPr/>
    </dgm:pt>
    <dgm:pt modelId="{F25A4F9A-51A4-4DEE-BFF9-86B65E737338}" type="pres">
      <dgm:prSet presAssocID="{9CB13FF9-7DB3-4AB6-9E40-999B17ED4D3A}" presName="hierChild3" presStyleCnt="0"/>
      <dgm:spPr/>
    </dgm:pt>
  </dgm:ptLst>
  <dgm:cxnLst>
    <dgm:cxn modelId="{93E1CFA6-0326-41E0-BED4-1A132E195E90}" type="presOf" srcId="{0C55B90F-8764-4A7B-9AA6-C7D6F84CFBC6}" destId="{0540751E-D5B2-4DF1-8E77-AB3DACEFE975}" srcOrd="0" destOrd="0" presId="urn:microsoft.com/office/officeart/2008/layout/HalfCircleOrganizationChart"/>
    <dgm:cxn modelId="{419CCEFE-C652-4F88-BB53-9A4B7D0BD850}" type="presOf" srcId="{61475437-1152-4539-931A-428CE2B670DE}" destId="{9FEFA28D-8881-4E95-A3CF-4BD872477F79}" srcOrd="0" destOrd="0" presId="urn:microsoft.com/office/officeart/2008/layout/HalfCircleOrganizationChart"/>
    <dgm:cxn modelId="{C5416CF0-0186-4AE1-808C-36DA0C28D9EC}" srcId="{9CB13FF9-7DB3-4AB6-9E40-999B17ED4D3A}" destId="{44125B6D-CF19-44AD-8D5E-594C0091741D}" srcOrd="1" destOrd="0" parTransId="{0C55B90F-8764-4A7B-9AA6-C7D6F84CFBC6}" sibTransId="{C4A44018-80D5-4ABA-9745-530F1221FE7D}"/>
    <dgm:cxn modelId="{8810B581-DDD2-47AB-A2AA-EF643CED3C72}" type="presOf" srcId="{1F7EDD8A-5693-4031-A5A9-9FB35D5324D1}" destId="{96A1C28D-004B-458F-A5B5-A459688606BC}" srcOrd="0" destOrd="0" presId="urn:microsoft.com/office/officeart/2008/layout/HalfCircleOrganizationChart"/>
    <dgm:cxn modelId="{4F90F29E-0CEA-4946-8F31-E4224D632558}" type="presOf" srcId="{44125B6D-CF19-44AD-8D5E-594C0091741D}" destId="{5577D0B8-8F2A-400E-8D25-419DB256FF99}" srcOrd="0" destOrd="0" presId="urn:microsoft.com/office/officeart/2008/layout/HalfCircleOrganizationChart"/>
    <dgm:cxn modelId="{287F3D1A-9498-4494-820D-0BBFF60B5C26}" type="presOf" srcId="{1F7EDD8A-5693-4031-A5A9-9FB35D5324D1}" destId="{20D48E5D-F45B-44B5-95E9-2F434DB8BFD8}" srcOrd="1" destOrd="0" presId="urn:microsoft.com/office/officeart/2008/layout/HalfCircleOrganizationChart"/>
    <dgm:cxn modelId="{EF65890A-2321-4F4F-952A-1DDCD1F295BE}" type="presOf" srcId="{44125B6D-CF19-44AD-8D5E-594C0091741D}" destId="{E39E75F1-DF74-473E-9D7F-7F866FA840AB}" srcOrd="1" destOrd="0" presId="urn:microsoft.com/office/officeart/2008/layout/HalfCircleOrganizationChart"/>
    <dgm:cxn modelId="{9DEFDF1A-7886-49CC-9926-B555ADDBA06D}" type="presOf" srcId="{2ACFC6EA-D559-4B25-AE6B-2B344F4B6AC8}" destId="{B76541C6-7901-45A7-BDD7-087F804BB469}" srcOrd="0" destOrd="0" presId="urn:microsoft.com/office/officeart/2008/layout/HalfCircleOrganizationChart"/>
    <dgm:cxn modelId="{70276E7F-C032-41EE-9DC6-0732CBE803A8}" type="presOf" srcId="{2ACFC6EA-D559-4B25-AE6B-2B344F4B6AC8}" destId="{51046D87-145B-4AB3-AA10-1A2C590F7FE2}" srcOrd="1" destOrd="0" presId="urn:microsoft.com/office/officeart/2008/layout/HalfCircleOrganizationChart"/>
    <dgm:cxn modelId="{8651D405-D693-4AC0-A841-FE4A85187766}" type="presOf" srcId="{EADC1E64-96EE-4707-B081-C0CED43926F0}" destId="{150104D6-2988-4272-ADB7-65A84D057F86}" srcOrd="0" destOrd="0" presId="urn:microsoft.com/office/officeart/2008/layout/HalfCircleOrganizationChart"/>
    <dgm:cxn modelId="{F3160ECE-26EC-482E-AD9A-FFDAB1BADDF6}" type="presOf" srcId="{BE5B4955-3451-4940-BD52-B64295721C5F}" destId="{9550206A-B419-411A-82D9-72C73C202573}" srcOrd="0" destOrd="0" presId="urn:microsoft.com/office/officeart/2008/layout/HalfCircleOrganizationChart"/>
    <dgm:cxn modelId="{26358DF4-22DF-499E-A83F-6AF78314F779}" type="presOf" srcId="{9CB13FF9-7DB3-4AB6-9E40-999B17ED4D3A}" destId="{09ABAA21-791A-459E-9FCA-FF96E53BCBEC}" srcOrd="0" destOrd="0" presId="urn:microsoft.com/office/officeart/2008/layout/HalfCircleOrganizationChart"/>
    <dgm:cxn modelId="{2B01047B-30C9-466E-8FC4-7E973DD5EF93}" srcId="{9CB13FF9-7DB3-4AB6-9E40-999B17ED4D3A}" destId="{1F7EDD8A-5693-4031-A5A9-9FB35D5324D1}" srcOrd="3" destOrd="0" parTransId="{EADC1E64-96EE-4707-B081-C0CED43926F0}" sibTransId="{EE46781E-1667-48E7-B056-5F6831F29420}"/>
    <dgm:cxn modelId="{CA076F80-0664-4894-937F-399915D7EDEE}" type="presOf" srcId="{61475437-1152-4539-931A-428CE2B670DE}" destId="{8114D4D3-BCC6-4EA6-9F53-5B0A57A3CBB5}" srcOrd="1" destOrd="0" presId="urn:microsoft.com/office/officeart/2008/layout/HalfCircleOrganizationChart"/>
    <dgm:cxn modelId="{20C50BB8-6C06-4966-9DF0-F341619F1E2E}" type="presOf" srcId="{93490042-8B2E-4D49-871F-B1B5D2718E85}" destId="{F405A0B9-52A6-4CB7-93C2-051D895EA644}" srcOrd="0" destOrd="0" presId="urn:microsoft.com/office/officeart/2008/layout/HalfCircleOrganizationChart"/>
    <dgm:cxn modelId="{CA960227-FB99-470E-9AFF-416FD3A119EC}" srcId="{BE7F1330-CF39-484E-AB72-76C54B6DAB23}" destId="{9CB13FF9-7DB3-4AB6-9E40-999B17ED4D3A}" srcOrd="0" destOrd="0" parTransId="{224AD09A-3751-4791-B847-73014E035BE5}" sibTransId="{51D8A60A-45C9-4203-ADBC-E5ACA4598E69}"/>
    <dgm:cxn modelId="{9658558C-AA74-4223-82BE-2B39CB779F56}" srcId="{9CB13FF9-7DB3-4AB6-9E40-999B17ED4D3A}" destId="{2ACFC6EA-D559-4B25-AE6B-2B344F4B6AC8}" srcOrd="2" destOrd="0" parTransId="{BE5B4955-3451-4940-BD52-B64295721C5F}" sibTransId="{579215B5-CE51-4071-894D-68CEE1F5A2DA}"/>
    <dgm:cxn modelId="{F22BF6A3-5786-42FB-8A49-76E826A66543}" type="presOf" srcId="{BE7F1330-CF39-484E-AB72-76C54B6DAB23}" destId="{F3330AFF-3E51-419C-AB7F-41E9F6DE4271}" srcOrd="0" destOrd="0" presId="urn:microsoft.com/office/officeart/2008/layout/HalfCircleOrganizationChart"/>
    <dgm:cxn modelId="{7D06F620-2CE4-4451-B54D-4A04BD1B6762}" srcId="{9CB13FF9-7DB3-4AB6-9E40-999B17ED4D3A}" destId="{61475437-1152-4539-931A-428CE2B670DE}" srcOrd="0" destOrd="0" parTransId="{93490042-8B2E-4D49-871F-B1B5D2718E85}" sibTransId="{D286140C-9F8D-40C3-9C34-AF438709D5A0}"/>
    <dgm:cxn modelId="{B1CBFF19-BA24-4021-9A13-6021E75299C0}" type="presOf" srcId="{9CB13FF9-7DB3-4AB6-9E40-999B17ED4D3A}" destId="{A13CCBA3-F5AC-4CAD-BD26-EC7997D87B74}" srcOrd="1" destOrd="0" presId="urn:microsoft.com/office/officeart/2008/layout/HalfCircleOrganizationChart"/>
    <dgm:cxn modelId="{1BB11504-DC63-4393-8605-767BE28511C4}" type="presParOf" srcId="{F3330AFF-3E51-419C-AB7F-41E9F6DE4271}" destId="{68F4E793-7EFD-4911-82B0-A48DFB307E61}" srcOrd="0" destOrd="0" presId="urn:microsoft.com/office/officeart/2008/layout/HalfCircleOrganizationChart"/>
    <dgm:cxn modelId="{DB939608-F39A-445B-991A-07866F4A9287}" type="presParOf" srcId="{68F4E793-7EFD-4911-82B0-A48DFB307E61}" destId="{814D8905-57C3-4DFF-A520-4CBB9DAD7804}" srcOrd="0" destOrd="0" presId="urn:microsoft.com/office/officeart/2008/layout/HalfCircleOrganizationChart"/>
    <dgm:cxn modelId="{C7E0ED3A-3A3D-404F-97B2-D0A571DAF0DF}" type="presParOf" srcId="{814D8905-57C3-4DFF-A520-4CBB9DAD7804}" destId="{09ABAA21-791A-459E-9FCA-FF96E53BCBEC}" srcOrd="0" destOrd="0" presId="urn:microsoft.com/office/officeart/2008/layout/HalfCircleOrganizationChart"/>
    <dgm:cxn modelId="{9CC67C77-7812-417B-802F-CC6B7ABBE090}" type="presParOf" srcId="{814D8905-57C3-4DFF-A520-4CBB9DAD7804}" destId="{8F7FBAD2-1192-4356-B1E9-8B4813256D42}" srcOrd="1" destOrd="0" presId="urn:microsoft.com/office/officeart/2008/layout/HalfCircleOrganizationChart"/>
    <dgm:cxn modelId="{882E672B-E756-4F5F-8E2A-F4377EB38280}" type="presParOf" srcId="{814D8905-57C3-4DFF-A520-4CBB9DAD7804}" destId="{65515A52-756F-4AC8-B42D-53BA9D901096}" srcOrd="2" destOrd="0" presId="urn:microsoft.com/office/officeart/2008/layout/HalfCircleOrganizationChart"/>
    <dgm:cxn modelId="{AA8BFCEE-2166-4364-AC6A-ADDC6DF97B35}" type="presParOf" srcId="{814D8905-57C3-4DFF-A520-4CBB9DAD7804}" destId="{A13CCBA3-F5AC-4CAD-BD26-EC7997D87B74}" srcOrd="3" destOrd="0" presId="urn:microsoft.com/office/officeart/2008/layout/HalfCircleOrganizationChart"/>
    <dgm:cxn modelId="{01FBB972-AE35-4177-929E-2CFB622BAC05}" type="presParOf" srcId="{68F4E793-7EFD-4911-82B0-A48DFB307E61}" destId="{9259FDAA-4FED-4FFD-AACE-3B27DB1BCAAA}" srcOrd="1" destOrd="0" presId="urn:microsoft.com/office/officeart/2008/layout/HalfCircleOrganizationChart"/>
    <dgm:cxn modelId="{31A5E330-2A5D-45D7-BC86-899BBB6FE503}" type="presParOf" srcId="{9259FDAA-4FED-4FFD-AACE-3B27DB1BCAAA}" destId="{F405A0B9-52A6-4CB7-93C2-051D895EA644}" srcOrd="0" destOrd="0" presId="urn:microsoft.com/office/officeart/2008/layout/HalfCircleOrganizationChart"/>
    <dgm:cxn modelId="{B5651352-441D-4E00-AC70-A4456845F664}" type="presParOf" srcId="{9259FDAA-4FED-4FFD-AACE-3B27DB1BCAAA}" destId="{C5669FAE-8F40-4243-8A39-F1BFC0C24512}" srcOrd="1" destOrd="0" presId="urn:microsoft.com/office/officeart/2008/layout/HalfCircleOrganizationChart"/>
    <dgm:cxn modelId="{A0D65DC8-E64E-4307-9806-0C44A136BAD7}" type="presParOf" srcId="{C5669FAE-8F40-4243-8A39-F1BFC0C24512}" destId="{F9900FD1-B99B-4466-A9FE-125BEE3AA725}" srcOrd="0" destOrd="0" presId="urn:microsoft.com/office/officeart/2008/layout/HalfCircleOrganizationChart"/>
    <dgm:cxn modelId="{DDDEB34C-4734-4E09-8EE7-32A834E85C0E}" type="presParOf" srcId="{F9900FD1-B99B-4466-A9FE-125BEE3AA725}" destId="{9FEFA28D-8881-4E95-A3CF-4BD872477F79}" srcOrd="0" destOrd="0" presId="urn:microsoft.com/office/officeart/2008/layout/HalfCircleOrganizationChart"/>
    <dgm:cxn modelId="{6A4D5230-731F-45C3-A79B-ACB3FFB88BDE}" type="presParOf" srcId="{F9900FD1-B99B-4466-A9FE-125BEE3AA725}" destId="{AF3CED3C-0D3E-4B30-BDCD-406BE96391AA}" srcOrd="1" destOrd="0" presId="urn:microsoft.com/office/officeart/2008/layout/HalfCircleOrganizationChart"/>
    <dgm:cxn modelId="{4A2B45B1-7CC7-4B17-8528-9A6046C360C9}" type="presParOf" srcId="{F9900FD1-B99B-4466-A9FE-125BEE3AA725}" destId="{C6DCF85A-3EE3-415F-926E-BBE15D5D15EC}" srcOrd="2" destOrd="0" presId="urn:microsoft.com/office/officeart/2008/layout/HalfCircleOrganizationChart"/>
    <dgm:cxn modelId="{D666D60E-7363-4590-989B-D882214260DC}" type="presParOf" srcId="{F9900FD1-B99B-4466-A9FE-125BEE3AA725}" destId="{8114D4D3-BCC6-4EA6-9F53-5B0A57A3CBB5}" srcOrd="3" destOrd="0" presId="urn:microsoft.com/office/officeart/2008/layout/HalfCircleOrganizationChart"/>
    <dgm:cxn modelId="{76C2E3A0-CCF1-42A4-83C8-B70739CE97AD}" type="presParOf" srcId="{C5669FAE-8F40-4243-8A39-F1BFC0C24512}" destId="{D9A0CF0A-ED30-4FFE-BC42-880CE522D31B}" srcOrd="1" destOrd="0" presId="urn:microsoft.com/office/officeart/2008/layout/HalfCircleOrganizationChart"/>
    <dgm:cxn modelId="{1AABB431-6738-465A-B6FC-7DD75AF7EBC2}" type="presParOf" srcId="{C5669FAE-8F40-4243-8A39-F1BFC0C24512}" destId="{C651BE30-8524-4414-B9C7-86741DE7F9DA}" srcOrd="2" destOrd="0" presId="urn:microsoft.com/office/officeart/2008/layout/HalfCircleOrganizationChart"/>
    <dgm:cxn modelId="{C123B588-B845-4588-AECF-37FD57F0EDDF}" type="presParOf" srcId="{9259FDAA-4FED-4FFD-AACE-3B27DB1BCAAA}" destId="{0540751E-D5B2-4DF1-8E77-AB3DACEFE975}" srcOrd="2" destOrd="0" presId="urn:microsoft.com/office/officeart/2008/layout/HalfCircleOrganizationChart"/>
    <dgm:cxn modelId="{E55D14A0-F753-49E1-96D1-0E27BB451C50}" type="presParOf" srcId="{9259FDAA-4FED-4FFD-AACE-3B27DB1BCAAA}" destId="{41E787DF-20F1-4D45-A6E0-BBA7FE59CBF6}" srcOrd="3" destOrd="0" presId="urn:microsoft.com/office/officeart/2008/layout/HalfCircleOrganizationChart"/>
    <dgm:cxn modelId="{7EA48BAC-742E-403A-8999-C6DDD50E933D}" type="presParOf" srcId="{41E787DF-20F1-4D45-A6E0-BBA7FE59CBF6}" destId="{5CB71FD4-E9B5-4F8F-828F-01A4699C1F37}" srcOrd="0" destOrd="0" presId="urn:microsoft.com/office/officeart/2008/layout/HalfCircleOrganizationChart"/>
    <dgm:cxn modelId="{04C163D6-774D-4548-8A9C-4CED53CC3E3C}" type="presParOf" srcId="{5CB71FD4-E9B5-4F8F-828F-01A4699C1F37}" destId="{5577D0B8-8F2A-400E-8D25-419DB256FF99}" srcOrd="0" destOrd="0" presId="urn:microsoft.com/office/officeart/2008/layout/HalfCircleOrganizationChart"/>
    <dgm:cxn modelId="{4AB31032-C2CC-4890-AEDE-BFEB9032FD18}" type="presParOf" srcId="{5CB71FD4-E9B5-4F8F-828F-01A4699C1F37}" destId="{A00939AC-59E3-4ECF-B257-893C75C09E0C}" srcOrd="1" destOrd="0" presId="urn:microsoft.com/office/officeart/2008/layout/HalfCircleOrganizationChart"/>
    <dgm:cxn modelId="{7FB18E91-5409-4157-A56B-998CB10990E6}" type="presParOf" srcId="{5CB71FD4-E9B5-4F8F-828F-01A4699C1F37}" destId="{C1769E90-1EA9-4D53-B97F-9D77547276BC}" srcOrd="2" destOrd="0" presId="urn:microsoft.com/office/officeart/2008/layout/HalfCircleOrganizationChart"/>
    <dgm:cxn modelId="{F07095D6-8591-4EAA-8703-6AD92B884FA9}" type="presParOf" srcId="{5CB71FD4-E9B5-4F8F-828F-01A4699C1F37}" destId="{E39E75F1-DF74-473E-9D7F-7F866FA840AB}" srcOrd="3" destOrd="0" presId="urn:microsoft.com/office/officeart/2008/layout/HalfCircleOrganizationChart"/>
    <dgm:cxn modelId="{C196371A-E403-420E-B660-67593841A737}" type="presParOf" srcId="{41E787DF-20F1-4D45-A6E0-BBA7FE59CBF6}" destId="{763280E6-C787-41C5-8A45-04A1641926AD}" srcOrd="1" destOrd="0" presId="urn:microsoft.com/office/officeart/2008/layout/HalfCircleOrganizationChart"/>
    <dgm:cxn modelId="{4C0FAF63-F5C7-4490-80D7-C8D9231ED940}" type="presParOf" srcId="{41E787DF-20F1-4D45-A6E0-BBA7FE59CBF6}" destId="{2874C482-95A0-4B7E-B041-A99CAB1EA57A}" srcOrd="2" destOrd="0" presId="urn:microsoft.com/office/officeart/2008/layout/HalfCircleOrganizationChart"/>
    <dgm:cxn modelId="{08E20BEE-B49F-45E7-94B9-3937E99E48BA}" type="presParOf" srcId="{9259FDAA-4FED-4FFD-AACE-3B27DB1BCAAA}" destId="{9550206A-B419-411A-82D9-72C73C202573}" srcOrd="4" destOrd="0" presId="urn:microsoft.com/office/officeart/2008/layout/HalfCircleOrganizationChart"/>
    <dgm:cxn modelId="{442FED57-2B89-4AC0-BAD9-E0FE06448E18}" type="presParOf" srcId="{9259FDAA-4FED-4FFD-AACE-3B27DB1BCAAA}" destId="{CE378F16-434E-4912-B3AC-A4B64E5BB522}" srcOrd="5" destOrd="0" presId="urn:microsoft.com/office/officeart/2008/layout/HalfCircleOrganizationChart"/>
    <dgm:cxn modelId="{A7C5FB4B-3840-49AD-83FB-CB767BFAD5E3}" type="presParOf" srcId="{CE378F16-434E-4912-B3AC-A4B64E5BB522}" destId="{F1997677-19CC-478E-8851-F39ECE30FD5A}" srcOrd="0" destOrd="0" presId="urn:microsoft.com/office/officeart/2008/layout/HalfCircleOrganizationChart"/>
    <dgm:cxn modelId="{0863C60A-5AAD-46AA-A6DA-B8B9BCC5609C}" type="presParOf" srcId="{F1997677-19CC-478E-8851-F39ECE30FD5A}" destId="{B76541C6-7901-45A7-BDD7-087F804BB469}" srcOrd="0" destOrd="0" presId="urn:microsoft.com/office/officeart/2008/layout/HalfCircleOrganizationChart"/>
    <dgm:cxn modelId="{86F391FE-CB2F-46AB-892A-E4906235BEC7}" type="presParOf" srcId="{F1997677-19CC-478E-8851-F39ECE30FD5A}" destId="{C92F0E11-B278-4A4B-B076-DABC53B2A3AB}" srcOrd="1" destOrd="0" presId="urn:microsoft.com/office/officeart/2008/layout/HalfCircleOrganizationChart"/>
    <dgm:cxn modelId="{248F245E-339D-4ECA-8F50-2840D527C95A}" type="presParOf" srcId="{F1997677-19CC-478E-8851-F39ECE30FD5A}" destId="{A67AFC1B-D909-4643-B07E-49931ED10982}" srcOrd="2" destOrd="0" presId="urn:microsoft.com/office/officeart/2008/layout/HalfCircleOrganizationChart"/>
    <dgm:cxn modelId="{570D2CE8-E269-4B81-A85B-9F2537FDF76D}" type="presParOf" srcId="{F1997677-19CC-478E-8851-F39ECE30FD5A}" destId="{51046D87-145B-4AB3-AA10-1A2C590F7FE2}" srcOrd="3" destOrd="0" presId="urn:microsoft.com/office/officeart/2008/layout/HalfCircleOrganizationChart"/>
    <dgm:cxn modelId="{C38A3C8D-C958-4130-8773-1075EB83232E}" type="presParOf" srcId="{CE378F16-434E-4912-B3AC-A4B64E5BB522}" destId="{0026F050-0994-46A8-99F5-7C376901929D}" srcOrd="1" destOrd="0" presId="urn:microsoft.com/office/officeart/2008/layout/HalfCircleOrganizationChart"/>
    <dgm:cxn modelId="{3A295B47-FD02-41A1-BDC6-4298383CD96C}" type="presParOf" srcId="{CE378F16-434E-4912-B3AC-A4B64E5BB522}" destId="{DF4732C8-080B-40EF-B88A-298AACA2AEA3}" srcOrd="2" destOrd="0" presId="urn:microsoft.com/office/officeart/2008/layout/HalfCircleOrganizationChart"/>
    <dgm:cxn modelId="{36611F59-AA67-4BEA-B31B-14C52BE5F857}" type="presParOf" srcId="{9259FDAA-4FED-4FFD-AACE-3B27DB1BCAAA}" destId="{150104D6-2988-4272-ADB7-65A84D057F86}" srcOrd="6" destOrd="0" presId="urn:microsoft.com/office/officeart/2008/layout/HalfCircleOrganizationChart"/>
    <dgm:cxn modelId="{DE93CA53-6AD1-49B2-991C-047C4DF3794A}" type="presParOf" srcId="{9259FDAA-4FED-4FFD-AACE-3B27DB1BCAAA}" destId="{2B8388D0-EFD0-4F74-AC72-FCB1978288B3}" srcOrd="7" destOrd="0" presId="urn:microsoft.com/office/officeart/2008/layout/HalfCircleOrganizationChart"/>
    <dgm:cxn modelId="{CDBC486F-8097-4C63-907D-FF0916945B21}" type="presParOf" srcId="{2B8388D0-EFD0-4F74-AC72-FCB1978288B3}" destId="{A245D865-E1D2-4A45-B4E4-89B829D98389}" srcOrd="0" destOrd="0" presId="urn:microsoft.com/office/officeart/2008/layout/HalfCircleOrganizationChart"/>
    <dgm:cxn modelId="{CC016373-5880-4798-B391-BB524CA1D978}" type="presParOf" srcId="{A245D865-E1D2-4A45-B4E4-89B829D98389}" destId="{96A1C28D-004B-458F-A5B5-A459688606BC}" srcOrd="0" destOrd="0" presId="urn:microsoft.com/office/officeart/2008/layout/HalfCircleOrganizationChart"/>
    <dgm:cxn modelId="{59845970-72AB-4A70-B692-8D69E4B3DE06}" type="presParOf" srcId="{A245D865-E1D2-4A45-B4E4-89B829D98389}" destId="{0E7D92BA-0301-4CEB-901A-421AE4AF8DD1}" srcOrd="1" destOrd="0" presId="urn:microsoft.com/office/officeart/2008/layout/HalfCircleOrganizationChart"/>
    <dgm:cxn modelId="{275BE7A2-0271-4455-B0CA-B76A8F15DEC2}" type="presParOf" srcId="{A245D865-E1D2-4A45-B4E4-89B829D98389}" destId="{9409FBEB-FB88-427D-A808-E3337A614F00}" srcOrd="2" destOrd="0" presId="urn:microsoft.com/office/officeart/2008/layout/HalfCircleOrganizationChart"/>
    <dgm:cxn modelId="{C3FE9E0C-349D-442E-AEE1-33EA42611AD8}" type="presParOf" srcId="{A245D865-E1D2-4A45-B4E4-89B829D98389}" destId="{20D48E5D-F45B-44B5-95E9-2F434DB8BFD8}" srcOrd="3" destOrd="0" presId="urn:microsoft.com/office/officeart/2008/layout/HalfCircleOrganizationChart"/>
    <dgm:cxn modelId="{A2F08561-A62F-4841-B4D1-F1834CBED7B3}" type="presParOf" srcId="{2B8388D0-EFD0-4F74-AC72-FCB1978288B3}" destId="{3D2D1616-E1FC-47B5-8E2B-A713B4C7703D}" srcOrd="1" destOrd="0" presId="urn:microsoft.com/office/officeart/2008/layout/HalfCircleOrganizationChart"/>
    <dgm:cxn modelId="{BA8DCDB1-4AF0-48D1-AA01-4DF485AE7736}" type="presParOf" srcId="{2B8388D0-EFD0-4F74-AC72-FCB1978288B3}" destId="{79EADCD0-9BBA-4B54-BC56-6CC2196BD623}" srcOrd="2" destOrd="0" presId="urn:microsoft.com/office/officeart/2008/layout/HalfCircleOrganizationChart"/>
    <dgm:cxn modelId="{D5506E85-415C-4DF1-AEDB-4E270955017C}" type="presParOf" srcId="{68F4E793-7EFD-4911-82B0-A48DFB307E61}" destId="{F25A4F9A-51A4-4DEE-BFF9-86B65E737338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104D6-2988-4272-ADB7-65A84D057F86}">
      <dsp:nvSpPr>
        <dsp:cNvPr id="0" name=""/>
        <dsp:cNvSpPr/>
      </dsp:nvSpPr>
      <dsp:spPr>
        <a:xfrm>
          <a:off x="4533899" y="786257"/>
          <a:ext cx="2852837" cy="330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40"/>
              </a:lnTo>
              <a:lnTo>
                <a:pt x="2852837" y="165040"/>
              </a:lnTo>
              <a:lnTo>
                <a:pt x="2852837" y="330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0206A-B419-411A-82D9-72C73C202573}">
      <dsp:nvSpPr>
        <dsp:cNvPr id="0" name=""/>
        <dsp:cNvSpPr/>
      </dsp:nvSpPr>
      <dsp:spPr>
        <a:xfrm>
          <a:off x="4533899" y="786257"/>
          <a:ext cx="950945" cy="330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40"/>
              </a:lnTo>
              <a:lnTo>
                <a:pt x="950945" y="165040"/>
              </a:lnTo>
              <a:lnTo>
                <a:pt x="950945" y="330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0751E-D5B2-4DF1-8E77-AB3DACEFE975}">
      <dsp:nvSpPr>
        <dsp:cNvPr id="0" name=""/>
        <dsp:cNvSpPr/>
      </dsp:nvSpPr>
      <dsp:spPr>
        <a:xfrm>
          <a:off x="3582954" y="786257"/>
          <a:ext cx="950945" cy="330080"/>
        </a:xfrm>
        <a:custGeom>
          <a:avLst/>
          <a:gdLst/>
          <a:ahLst/>
          <a:cxnLst/>
          <a:rect l="0" t="0" r="0" b="0"/>
          <a:pathLst>
            <a:path>
              <a:moveTo>
                <a:pt x="950945" y="0"/>
              </a:moveTo>
              <a:lnTo>
                <a:pt x="950945" y="165040"/>
              </a:lnTo>
              <a:lnTo>
                <a:pt x="0" y="165040"/>
              </a:lnTo>
              <a:lnTo>
                <a:pt x="0" y="330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5A0B9-52A6-4CB7-93C2-051D895EA644}">
      <dsp:nvSpPr>
        <dsp:cNvPr id="0" name=""/>
        <dsp:cNvSpPr/>
      </dsp:nvSpPr>
      <dsp:spPr>
        <a:xfrm>
          <a:off x="1681062" y="786257"/>
          <a:ext cx="2852837" cy="330080"/>
        </a:xfrm>
        <a:custGeom>
          <a:avLst/>
          <a:gdLst/>
          <a:ahLst/>
          <a:cxnLst/>
          <a:rect l="0" t="0" r="0" b="0"/>
          <a:pathLst>
            <a:path>
              <a:moveTo>
                <a:pt x="2852837" y="0"/>
              </a:moveTo>
              <a:lnTo>
                <a:pt x="2852837" y="165040"/>
              </a:lnTo>
              <a:lnTo>
                <a:pt x="0" y="165040"/>
              </a:lnTo>
              <a:lnTo>
                <a:pt x="0" y="330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FBAD2-1192-4356-B1E9-8B4813256D42}">
      <dsp:nvSpPr>
        <dsp:cNvPr id="0" name=""/>
        <dsp:cNvSpPr/>
      </dsp:nvSpPr>
      <dsp:spPr>
        <a:xfrm>
          <a:off x="4140947" y="352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15A52-756F-4AC8-B42D-53BA9D901096}">
      <dsp:nvSpPr>
        <dsp:cNvPr id="0" name=""/>
        <dsp:cNvSpPr/>
      </dsp:nvSpPr>
      <dsp:spPr>
        <a:xfrm>
          <a:off x="4140947" y="352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BAA21-791A-459E-9FCA-FF96E53BCBEC}">
      <dsp:nvSpPr>
        <dsp:cNvPr id="0" name=""/>
        <dsp:cNvSpPr/>
      </dsp:nvSpPr>
      <dsp:spPr>
        <a:xfrm>
          <a:off x="3747994" y="141815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ВИДЫ РИСКОВ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747994" y="141815"/>
        <a:ext cx="1571811" cy="502979"/>
      </dsp:txXfrm>
    </dsp:sp>
    <dsp:sp modelId="{AF3CED3C-0D3E-4B30-BDCD-406BE96391AA}">
      <dsp:nvSpPr>
        <dsp:cNvPr id="0" name=""/>
        <dsp:cNvSpPr/>
      </dsp:nvSpPr>
      <dsp:spPr>
        <a:xfrm>
          <a:off x="1288110" y="1116338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CF85A-3EE3-415F-926E-BBE15D5D15EC}">
      <dsp:nvSpPr>
        <dsp:cNvPr id="0" name=""/>
        <dsp:cNvSpPr/>
      </dsp:nvSpPr>
      <dsp:spPr>
        <a:xfrm>
          <a:off x="1288110" y="1116338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FA28D-8881-4E95-A3CF-4BD872477F79}">
      <dsp:nvSpPr>
        <dsp:cNvPr id="0" name=""/>
        <dsp:cNvSpPr/>
      </dsp:nvSpPr>
      <dsp:spPr>
        <a:xfrm>
          <a:off x="895157" y="1257801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СТРОИТЕЛЬНО-МОНТАЖНЫЕ РИСКИ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895157" y="1257801"/>
        <a:ext cx="1571811" cy="502979"/>
      </dsp:txXfrm>
    </dsp:sp>
    <dsp:sp modelId="{A00939AC-59E3-4ECF-B257-893C75C09E0C}">
      <dsp:nvSpPr>
        <dsp:cNvPr id="0" name=""/>
        <dsp:cNvSpPr/>
      </dsp:nvSpPr>
      <dsp:spPr>
        <a:xfrm>
          <a:off x="3190001" y="1116338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69E90-1EA9-4D53-B97F-9D77547276BC}">
      <dsp:nvSpPr>
        <dsp:cNvPr id="0" name=""/>
        <dsp:cNvSpPr/>
      </dsp:nvSpPr>
      <dsp:spPr>
        <a:xfrm>
          <a:off x="3190001" y="1116338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7D0B8-8F2A-400E-8D25-419DB256FF99}">
      <dsp:nvSpPr>
        <dsp:cNvPr id="0" name=""/>
        <dsp:cNvSpPr/>
      </dsp:nvSpPr>
      <dsp:spPr>
        <a:xfrm>
          <a:off x="2797048" y="1257801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ПОСТРОЕННОГО ДОМА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797048" y="1257801"/>
        <a:ext cx="1571811" cy="502979"/>
      </dsp:txXfrm>
    </dsp:sp>
    <dsp:sp modelId="{C92F0E11-B278-4A4B-B076-DABC53B2A3AB}">
      <dsp:nvSpPr>
        <dsp:cNvPr id="0" name=""/>
        <dsp:cNvSpPr/>
      </dsp:nvSpPr>
      <dsp:spPr>
        <a:xfrm>
          <a:off x="5091892" y="1116338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AFC1B-D909-4643-B07E-49931ED10982}">
      <dsp:nvSpPr>
        <dsp:cNvPr id="0" name=""/>
        <dsp:cNvSpPr/>
      </dsp:nvSpPr>
      <dsp:spPr>
        <a:xfrm>
          <a:off x="5091892" y="1116338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541C6-7901-45A7-BDD7-087F804BB469}">
      <dsp:nvSpPr>
        <dsp:cNvPr id="0" name=""/>
        <dsp:cNvSpPr/>
      </dsp:nvSpPr>
      <dsp:spPr>
        <a:xfrm>
          <a:off x="4698940" y="1257801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ОТ ПОТЕРИ ДОХОДА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698940" y="1257801"/>
        <a:ext cx="1571811" cy="502979"/>
      </dsp:txXfrm>
    </dsp:sp>
    <dsp:sp modelId="{0E7D92BA-0301-4CEB-901A-421AE4AF8DD1}">
      <dsp:nvSpPr>
        <dsp:cNvPr id="0" name=""/>
        <dsp:cNvSpPr/>
      </dsp:nvSpPr>
      <dsp:spPr>
        <a:xfrm>
          <a:off x="6993784" y="1116338"/>
          <a:ext cx="785905" cy="7859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FBEB-FB88-427D-A808-E3337A614F00}">
      <dsp:nvSpPr>
        <dsp:cNvPr id="0" name=""/>
        <dsp:cNvSpPr/>
      </dsp:nvSpPr>
      <dsp:spPr>
        <a:xfrm>
          <a:off x="6993784" y="1116338"/>
          <a:ext cx="785905" cy="7859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1C28D-004B-458F-A5B5-A459688606BC}">
      <dsp:nvSpPr>
        <dsp:cNvPr id="0" name=""/>
        <dsp:cNvSpPr/>
      </dsp:nvSpPr>
      <dsp:spPr>
        <a:xfrm>
          <a:off x="6600831" y="1257801"/>
          <a:ext cx="1571811" cy="50297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2060"/>
              </a:solidFill>
              <a:latin typeface="Times New Roman" panose="02020603050405020304" pitchFamily="18" charset="0"/>
            </a:rPr>
            <a:t>СТРАХОВАНИЕ ОТ НЕСЧАСТНЫХ СЛУЧАЕВ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6600831" y="1257801"/>
        <a:ext cx="1571811" cy="502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1857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00" y="0"/>
            <a:ext cx="4309110" cy="341857"/>
          </a:xfrm>
          <a:prstGeom prst="rect">
            <a:avLst/>
          </a:prstGeom>
        </p:spPr>
        <p:txBody>
          <a:bodyPr vert="horz" lIns="80394" tIns="40197" rIns="80394" bIns="40197" rtlCol="0"/>
          <a:lstStyle>
            <a:lvl1pPr algn="r">
              <a:defRPr sz="1100"/>
            </a:lvl1pPr>
          </a:lstStyle>
          <a:p>
            <a:fld id="{ACCD9662-2DF5-4E12-A0D4-A72394C164E6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4" tIns="40197" rIns="80394" bIns="401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410" y="3275202"/>
            <a:ext cx="7955280" cy="2679710"/>
          </a:xfrm>
          <a:prstGeom prst="rect">
            <a:avLst/>
          </a:prstGeom>
        </p:spPr>
        <p:txBody>
          <a:bodyPr vert="horz" lIns="80394" tIns="40197" rIns="80394" bIns="401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3758"/>
            <a:ext cx="4309110" cy="341856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00" y="6463758"/>
            <a:ext cx="4309110" cy="341856"/>
          </a:xfrm>
          <a:prstGeom prst="rect">
            <a:avLst/>
          </a:prstGeom>
        </p:spPr>
        <p:txBody>
          <a:bodyPr vert="horz" lIns="80394" tIns="40197" rIns="80394" bIns="40197" rtlCol="0" anchor="b"/>
          <a:lstStyle>
            <a:lvl1pPr algn="r">
              <a:defRPr sz="1100"/>
            </a:lvl1pPr>
          </a:lstStyle>
          <a:p>
            <a:fld id="{0CBF7BD6-A5DD-46E7-9FD4-B24E5558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2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7BD6-A5DD-46E7-9FD4-B24E555864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7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F7BD6-A5DD-46E7-9FD4-B24E555864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5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7C1BE-0CF5-419E-BBBA-6B06FD86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078CB3-4D5E-4A1D-AE74-9389F80E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BC419E-DFFD-4A41-8A77-FA956A38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DBA88B-4614-4CFE-9AB0-5EE100AC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D1F0E7-6D28-4089-84E0-52B778F0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1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894906-305D-49FC-A586-3F098177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3F2966-CE85-4C7D-808B-991331EEC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8E03A-9200-4A14-9E3A-26617D7C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52B4-E60C-492F-97C7-D94C6377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F52ABA-F10C-42BA-81F4-16E549FC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CC47F6-13F9-4E2E-AC89-EC873E639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AC245CF-C9F2-41FF-8D46-322F2637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9D387A-C242-48C0-A1C5-51D3CEE8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2057FE-BF2B-4C01-8A00-4DF1E261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45E252-6997-4693-9F8F-6078271B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1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>
            <a:spLocks noGrp="1"/>
          </p:cNvSpPr>
          <p:nvPr>
            <p:ph type="title"/>
          </p:nvPr>
        </p:nvSpPr>
        <p:spPr>
          <a:xfrm>
            <a:off x="914400" y="2125981"/>
            <a:ext cx="10363200" cy="14401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40478"/>
            <a:ext cx="8534400" cy="17145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6600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5281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59014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3600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3FA084-026F-4BC6-8191-4691623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5C5C71-6860-484C-A148-F27BCC86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329896-CC99-40A4-833D-263D3E6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4510" y="6571616"/>
            <a:ext cx="218009" cy="215444"/>
          </a:xfrm>
        </p:spPr>
        <p:txBody>
          <a:bodyPr/>
          <a:lstStyle/>
          <a:p>
            <a:fld id="{5A346923-26B5-41E0-89D7-D9BBEED0F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095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chtaBank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001" y="340473"/>
            <a:ext cx="1917282" cy="92349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1828717" y="6371678"/>
            <a:ext cx="2180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068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 2 (без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8">
            <a:extLst>
              <a:ext uri="{FF2B5EF4-FFF2-40B4-BE49-F238E27FC236}">
                <a16:creationId xmlns:a16="http://schemas.microsoft.com/office/drawing/2014/main" xmlns="" id="{F737F297-8012-4D1F-A960-B1312248B2C5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6980" y="-2"/>
            <a:ext cx="10260000" cy="599865"/>
          </a:xfrm>
          <a:prstGeom prst="rect">
            <a:avLst/>
          </a:prstGeom>
          <a:noFill/>
        </p:spPr>
        <p:txBody>
          <a:bodyPr anchor="ctr"/>
          <a:lstStyle>
            <a:lvl1pPr>
              <a:lnSpc>
                <a:spcPct val="100000"/>
              </a:lnSpc>
              <a:defRPr lang="ru-RU" sz="2000" b="1" kern="1200" dirty="0">
                <a:solidFill>
                  <a:schemeClr val="tx2"/>
                </a:solidFill>
                <a:latin typeface="Pragmatica Slab Book" panose="02060503020206020404" pitchFamily="18" charset="-52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0279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6E3894C-CA65-4A5C-B50D-711CE588E0C0}"/>
              </a:ext>
            </a:extLst>
          </p:cNvPr>
          <p:cNvSpPr txBox="1">
            <a:spLocks/>
          </p:cNvSpPr>
          <p:nvPr userDrawn="1"/>
        </p:nvSpPr>
        <p:spPr>
          <a:xfrm>
            <a:off x="10283211" y="6552649"/>
            <a:ext cx="1850021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000">
                <a:solidFill>
                  <a:srgbClr val="001689"/>
                </a:solidFill>
                <a:latin typeface="Pragmatica Slab Book" panose="02060503020206020404" pitchFamily="18" charset="-52"/>
              </a:defRPr>
            </a:lvl1pPr>
            <a:lvl2pPr marL="51942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85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27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70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12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55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5974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399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B4149C5E-02F5-4BF4-804E-BE9E29DFCD6E}" type="slidenum">
              <a:rPr lang="ru-RU" sz="1361" smtClean="0"/>
              <a:pPr lvl="0" algn="r"/>
              <a:t>‹#›</a:t>
            </a:fld>
            <a:endParaRPr lang="ru-RU" sz="1361" dirty="0"/>
          </a:p>
        </p:txBody>
      </p:sp>
    </p:spTree>
    <p:extLst>
      <p:ext uri="{BB962C8B-B14F-4D97-AF65-F5344CB8AC3E}">
        <p14:creationId xmlns:p14="http://schemas.microsoft.com/office/powerpoint/2010/main" val="32516764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 2 (без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8">
            <a:extLst>
              <a:ext uri="{FF2B5EF4-FFF2-40B4-BE49-F238E27FC236}">
                <a16:creationId xmlns:a16="http://schemas.microsoft.com/office/drawing/2014/main" xmlns="" id="{F737F297-8012-4D1F-A960-B1312248B2C5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126980" y="-2"/>
            <a:ext cx="10260000" cy="599865"/>
          </a:xfrm>
          <a:prstGeom prst="rect">
            <a:avLst/>
          </a:prstGeom>
          <a:noFill/>
        </p:spPr>
        <p:txBody>
          <a:bodyPr anchor="ctr"/>
          <a:lstStyle>
            <a:lvl1pPr>
              <a:lnSpc>
                <a:spcPct val="100000"/>
              </a:lnSpc>
              <a:defRPr lang="ru-RU" sz="2000" b="1" kern="1200" dirty="0">
                <a:solidFill>
                  <a:schemeClr val="tx2"/>
                </a:solidFill>
                <a:latin typeface="Pragmatica Slab Book" panose="02060503020206020404" pitchFamily="18" charset="-52"/>
                <a:ea typeface="+mn-ea"/>
                <a:cs typeface="+mn-cs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0279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6E3894C-CA65-4A5C-B50D-711CE588E0C0}"/>
              </a:ext>
            </a:extLst>
          </p:cNvPr>
          <p:cNvSpPr txBox="1">
            <a:spLocks/>
          </p:cNvSpPr>
          <p:nvPr userDrawn="1"/>
        </p:nvSpPr>
        <p:spPr>
          <a:xfrm>
            <a:off x="10283211" y="6552649"/>
            <a:ext cx="1850021" cy="3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000">
                <a:solidFill>
                  <a:srgbClr val="001689"/>
                </a:solidFill>
                <a:latin typeface="Pragmatica Slab Book" panose="02060503020206020404" pitchFamily="18" charset="-52"/>
              </a:defRPr>
            </a:lvl1pPr>
            <a:lvl2pPr marL="51942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885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27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770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125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6550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5974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5399" algn="l" defTabSz="1038850" rtl="0" eaLnBrk="1" latinLnBrk="0" hangingPunct="1">
              <a:defRPr sz="20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42341"/>
            <a:fld id="{B4149C5E-02F5-4BF4-804E-BE9E29DFCD6E}" type="slidenum">
              <a:rPr lang="ru-RU" sz="1361" smtClean="0"/>
              <a:pPr algn="r" defTabSz="942341"/>
              <a:t>‹#›</a:t>
            </a:fld>
            <a:endParaRPr lang="ru-RU" sz="1361" dirty="0"/>
          </a:p>
        </p:txBody>
      </p:sp>
    </p:spTree>
    <p:extLst>
      <p:ext uri="{BB962C8B-B14F-4D97-AF65-F5344CB8AC3E}">
        <p14:creationId xmlns:p14="http://schemas.microsoft.com/office/powerpoint/2010/main" val="289168083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76171-BB57-4248-A78E-EAD07B6A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2BC7DF-EA3D-49A2-AA84-B32617A9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B6D53C-9309-46F7-AE80-01C94A9E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084FE0-B0DC-4663-9724-51D416E7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C155FF-D82C-4A95-A54B-BD78011C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2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EEB87DE-A6D4-439A-B9F0-3A18AECFBD25}"/>
              </a:ext>
            </a:extLst>
          </p:cNvPr>
          <p:cNvGrpSpPr/>
          <p:nvPr userDrawn="1"/>
        </p:nvGrpSpPr>
        <p:grpSpPr>
          <a:xfrm>
            <a:off x="561070" y="6592788"/>
            <a:ext cx="3737307" cy="261610"/>
            <a:chOff x="779644" y="7170983"/>
            <a:chExt cx="2999599" cy="2883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8DAAE2F-5F6A-4F61-8F43-CFC97375D0E7}"/>
                </a:ext>
              </a:extLst>
            </p:cNvPr>
            <p:cNvSpPr txBox="1"/>
            <p:nvPr/>
          </p:nvSpPr>
          <p:spPr>
            <a:xfrm>
              <a:off x="894460" y="7170983"/>
              <a:ext cx="2884783" cy="288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lvl="0">
                <a:defRPr sz="1200">
                  <a:solidFill>
                    <a:schemeClr val="bg1">
                      <a:lumMod val="50000"/>
                    </a:schemeClr>
                  </a:solidFill>
                  <a:ea typeface="Open Sans Light" pitchFamily="34" charset="0"/>
                  <a:cs typeface="Open Sans Light" pitchFamily="34" charset="0"/>
                </a:defRPr>
              </a:lvl1pPr>
            </a:lstStyle>
            <a:p>
              <a:pPr defTabSz="942341"/>
              <a:r>
                <a:rPr lang="ru-RU" sz="1100" dirty="0">
                  <a:solidFill>
                    <a:prstClr val="white">
                      <a:lumMod val="50000"/>
                    </a:prstClr>
                  </a:solidFill>
                </a:rPr>
                <a:t>Корпоративная Академия. Пособие «Покупки в кредит»</a:t>
              </a:r>
            </a:p>
          </p:txBody>
        </p:sp>
        <p:pic>
          <p:nvPicPr>
            <p:cNvPr id="5" name="Picture 3" descr="C:\Users\Анна\Desktop\students-cap.png">
              <a:extLst>
                <a:ext uri="{FF2B5EF4-FFF2-40B4-BE49-F238E27FC236}">
                  <a16:creationId xmlns:a16="http://schemas.microsoft.com/office/drawing/2014/main" xmlns="" id="{8E76A505-2D1A-4745-B0F5-73EDF49AC44A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644" y="7217098"/>
              <a:ext cx="144470" cy="19841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41070" y="223256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ru-RU" sz="5400" b="1" kern="1200" dirty="0">
                <a:solidFill>
                  <a:srgbClr val="001689"/>
                </a:solidFill>
                <a:latin typeface="Pragmatica Slab Book" panose="02060503020206020404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987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627D1F-72BD-44FA-977A-9C467BE9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576FDB-937C-40E2-90A5-59BA89D0E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9B5F59-457D-49F0-B272-B2C0C219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75B607-3F4B-4D35-961D-19CA23F9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BDCD9C-F3FB-42D5-9F2F-70FCB523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6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4E17C-829D-476D-AEBE-B5348DEF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9FDB39-3FF9-4CE7-BC4A-43D4235CC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3E0D47-614A-4564-AC8D-2EAD666A9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1301E2-7251-431F-9908-B5B46006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D4C769-FD45-49D0-8549-E78EADF1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F1E807-1004-4DF2-84B2-7703F7F1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1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16A93-B58A-4F8A-AE89-3C63C706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2D55E6-6084-449A-AD7C-73750001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2B8728-099E-4E8A-82DC-DA22AA68D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1D23487-AE06-4A20-83E5-D7A35064B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AF4E526-DCEE-4683-830A-882305237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9AC91E6-2081-4E9D-847A-6DFC7E34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5D7151-C562-4FA4-BD32-21E7E334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1B7FA40-9ED1-4205-B1CC-55161079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8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1EBBF-8C41-4587-8993-B3BF69AF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0F2CF5-350D-4578-8F8E-D92AE454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303752-0785-43F3-B177-0D2DBB69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E01955-A6BC-4A72-AC9E-BB5C3BF5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38B714F-E32D-4D8F-93A7-0DB5603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10034B1-A5FB-4FEB-97E8-D6D01509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3291684-ECDE-47AD-89D0-A98B89DD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A5805-14E4-4254-8A16-424A7F23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718682-F839-41C2-9920-79184A71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5B5298-618B-461A-9867-D52BC2EA1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A384F3-994B-42C4-9196-E90F6A56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BB6EF6-4C1E-425B-84C0-B130E5A4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89E249-0DC3-4479-82F0-5ECB6D93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6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C43374-5F6A-487D-9C01-846B5EE7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B05828D-38C0-4D9C-86B5-25B35F823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1B209D-8BDC-4101-B2AE-8F56422D6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F327EB-DCA7-40AF-BC46-0DD53654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C47EAA-F0B8-443D-8FB6-8F93E829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BD762D-7B6D-44B5-8B85-7F0F1B6F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0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5A823-4A38-4302-9AB4-84BD027F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438FE-A5FA-44B2-BFA4-1912BABBD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10F631-6E12-4FC3-B1A7-8375A8AA0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82B3-0002-4BC7-8E17-5DF843C35D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37FB63-AD61-456C-AE66-9FB2B49AA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7E2A25-9D1F-4E18-A5A3-C80E18265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702069" y="589675"/>
            <a:ext cx="10787859" cy="81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09601" y="1577341"/>
            <a:ext cx="5303521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1.png" descr="image1.png"/>
          <p:cNvPicPr>
            <a:picLocks noChangeAspect="1"/>
          </p:cNvPicPr>
          <p:nvPr/>
        </p:nvPicPr>
        <p:blipFill>
          <a:blip r:embed="rId9">
            <a:alphaModFix amt="37884"/>
          </a:blip>
          <a:stretch>
            <a:fillRect/>
          </a:stretch>
        </p:blipFill>
        <p:spPr>
          <a:xfrm>
            <a:off x="6197093" y="4082"/>
            <a:ext cx="5994908" cy="68498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11836410" y="6552566"/>
            <a:ext cx="218009" cy="2154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solidFill>
                  <a:srgbClr val="888888"/>
                </a:solidFill>
                <a:latin typeface="+mn-lt"/>
                <a:ea typeface="+mj-ea"/>
                <a:cs typeface="+mj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ru-RU" kern="0" smtClean="0"/>
              <a:pPr hangingPunct="0"/>
              <a:t>‹#›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0544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 spd="med"/>
  <p:hf hdr="0" ftr="0" dt="0"/>
  <p:txStyles>
    <p:title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9pPr>
    </p:titleStyle>
    <p:body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16388" y="6506820"/>
            <a:ext cx="3333275" cy="218073"/>
            <a:chOff x="711149" y="7172572"/>
            <a:chExt cx="2903594" cy="2403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E1F44AC-D1F9-4E23-BE71-B8C51CFC9868}"/>
                </a:ext>
              </a:extLst>
            </p:cNvPr>
            <p:cNvSpPr txBox="1"/>
            <p:nvPr/>
          </p:nvSpPr>
          <p:spPr>
            <a:xfrm>
              <a:off x="894343" y="7172572"/>
              <a:ext cx="2720400" cy="240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lvl="0">
                <a:defRPr sz="1200">
                  <a:solidFill>
                    <a:schemeClr val="bg1">
                      <a:lumMod val="50000"/>
                    </a:schemeClr>
                  </a:solidFill>
                  <a:ea typeface="Open Sans Light" pitchFamily="34" charset="0"/>
                  <a:cs typeface="Open Sans Light" pitchFamily="34" charset="0"/>
                </a:defRPr>
              </a:lvl1pPr>
            </a:lstStyle>
            <a:p>
              <a:pPr defTabSz="942341"/>
              <a:r>
                <a:rPr lang="ru-RU" sz="817" dirty="0">
                  <a:solidFill>
                    <a:prstClr val="white"/>
                  </a:solidFill>
                </a:rPr>
                <a:t>Корпоративная Академия. Пособие «Линия заботы». 02.07.2018</a:t>
              </a:r>
            </a:p>
          </p:txBody>
        </p:sp>
        <p:pic>
          <p:nvPicPr>
            <p:cNvPr id="7" name="Picture 3" descr="C:\Users\Анна\Desktop\students-cap.png">
              <a:extLst>
                <a:ext uri="{FF2B5EF4-FFF2-40B4-BE49-F238E27FC236}">
                  <a16:creationId xmlns:a16="http://schemas.microsoft.com/office/drawing/2014/main" xmlns="" id="{0F73E605-FF3C-4C11-806A-BE1E8347F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1149" y="7190219"/>
              <a:ext cx="218650" cy="21865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0872DCB0-9689-403C-A2FF-192F085277DB}"/>
              </a:ext>
            </a:extLst>
          </p:cNvPr>
          <p:cNvSpPr txBox="1">
            <a:spLocks/>
          </p:cNvSpPr>
          <p:nvPr/>
        </p:nvSpPr>
        <p:spPr>
          <a:xfrm>
            <a:off x="1067394" y="1909640"/>
            <a:ext cx="7752581" cy="1330700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4800" kern="1200">
                <a:solidFill>
                  <a:srgbClr val="001689"/>
                </a:solidFill>
                <a:latin typeface="Pragmatica Slab Book" panose="02060503020206020404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66" dirty="0"/>
              <a:t>Название</a:t>
            </a:r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xmlns="" id="{D16A58FE-EC2A-4E9B-9F90-BEB8AEBA9C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2663"/>
          </a:blip>
          <a:stretch>
            <a:fillRect/>
          </a:stretch>
        </p:blipFill>
        <p:spPr>
          <a:xfrm>
            <a:off x="4122059" y="3050"/>
            <a:ext cx="8069945" cy="6881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B21D821-1A6B-4029-873C-5661C3E5E0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3" y="740096"/>
            <a:ext cx="5470405" cy="916986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C8170BD-D537-48C5-8EE2-6B87169CD520}"/>
              </a:ext>
            </a:extLst>
          </p:cNvPr>
          <p:cNvSpPr txBox="1">
            <a:spLocks/>
          </p:cNvSpPr>
          <p:nvPr userDrawn="1"/>
        </p:nvSpPr>
        <p:spPr>
          <a:xfrm>
            <a:off x="7738283" y="6002904"/>
            <a:ext cx="3794777" cy="5210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37" dirty="0">
                <a:solidFill>
                  <a:srgbClr val="324D8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КОРПОРАТИВНАЯ АКАДЕМИЯ</a:t>
            </a:r>
          </a:p>
        </p:txBody>
      </p:sp>
    </p:spTree>
    <p:extLst>
      <p:ext uri="{BB962C8B-B14F-4D97-AF65-F5344CB8AC3E}">
        <p14:creationId xmlns:p14="http://schemas.microsoft.com/office/powerpoint/2010/main" val="323324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ftr="0" dt="0"/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2722" b="1" kern="1200">
          <a:solidFill>
            <a:srgbClr val="CC07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2" indent="-171452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6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8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0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3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4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2" algn="l" defTabSz="6858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1.png"/><Relationship Id="rId18" Type="http://schemas.openxmlformats.org/officeDocument/2006/relationships/image" Target="../media/image4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8.svg"/><Relationship Id="rId17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36.svg"/><Relationship Id="rId19" Type="http://schemas.openxmlformats.org/officeDocument/2006/relationships/image" Target="../media/image34.png"/><Relationship Id="rId4" Type="http://schemas.openxmlformats.org/officeDocument/2006/relationships/image" Target="../media/image25.svg"/><Relationship Id="rId9" Type="http://schemas.openxmlformats.org/officeDocument/2006/relationships/image" Target="../media/image29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8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svg"/><Relationship Id="rId11" Type="http://schemas.openxmlformats.org/officeDocument/2006/relationships/image" Target="../media/image37.wmf"/><Relationship Id="rId5" Type="http://schemas.openxmlformats.org/officeDocument/2006/relationships/image" Target="../media/image38.png"/><Relationship Id="rId10" Type="http://schemas.openxmlformats.org/officeDocument/2006/relationships/package" Target="../embeddings/Microsoft_Excel_Worksheet4.xlsx"/><Relationship Id="rId4" Type="http://schemas.openxmlformats.org/officeDocument/2006/relationships/image" Target="../media/image10.png"/><Relationship Id="rId9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989123" y="2455048"/>
            <a:ext cx="52467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900" spc="-9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Банк</a:t>
            </a:r>
            <a:endParaRPr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989123" y="5867400"/>
            <a:ext cx="1220677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100" spc="-5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14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Март 2021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3" y="437849"/>
            <a:ext cx="1864680" cy="9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09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D2C563-6FA0-4F35-8F76-3D0EF6803BF2}"/>
              </a:ext>
            </a:extLst>
          </p:cNvPr>
          <p:cNvSpPr txBox="1"/>
          <p:nvPr/>
        </p:nvSpPr>
        <p:spPr>
          <a:xfrm>
            <a:off x="10469727" y="39313"/>
            <a:ext cx="1693245" cy="276999"/>
          </a:xfrm>
          <a:custGeom>
            <a:avLst/>
            <a:gdLst>
              <a:gd name="connsiteX0" fmla="*/ 0 w 1538458"/>
              <a:gd name="connsiteY0" fmla="*/ 0 h 369332"/>
              <a:gd name="connsiteX1" fmla="*/ 1538458 w 1538458"/>
              <a:gd name="connsiteY1" fmla="*/ 0 h 369332"/>
              <a:gd name="connsiteX2" fmla="*/ 1538458 w 1538458"/>
              <a:gd name="connsiteY2" fmla="*/ 369332 h 369332"/>
              <a:gd name="connsiteX3" fmla="*/ 0 w 1538458"/>
              <a:gd name="connsiteY3" fmla="*/ 369332 h 369332"/>
              <a:gd name="connsiteX4" fmla="*/ 0 w 1538458"/>
              <a:gd name="connsiteY4" fmla="*/ 0 h 369332"/>
              <a:gd name="connsiteX0" fmla="*/ 141514 w 1679972"/>
              <a:gd name="connsiteY0" fmla="*/ 0 h 369332"/>
              <a:gd name="connsiteX1" fmla="*/ 1679972 w 1679972"/>
              <a:gd name="connsiteY1" fmla="*/ 0 h 369332"/>
              <a:gd name="connsiteX2" fmla="*/ 1679972 w 1679972"/>
              <a:gd name="connsiteY2" fmla="*/ 369332 h 369332"/>
              <a:gd name="connsiteX3" fmla="*/ 0 w 1679972"/>
              <a:gd name="connsiteY3" fmla="*/ 369332 h 369332"/>
              <a:gd name="connsiteX4" fmla="*/ 141514 w 1679972"/>
              <a:gd name="connsiteY4" fmla="*/ 0 h 369332"/>
              <a:gd name="connsiteX0" fmla="*/ 228302 w 1679972"/>
              <a:gd name="connsiteY0" fmla="*/ 0 h 369332"/>
              <a:gd name="connsiteX1" fmla="*/ 1679972 w 1679972"/>
              <a:gd name="connsiteY1" fmla="*/ 0 h 369332"/>
              <a:gd name="connsiteX2" fmla="*/ 1679972 w 1679972"/>
              <a:gd name="connsiteY2" fmla="*/ 369332 h 369332"/>
              <a:gd name="connsiteX3" fmla="*/ 0 w 1679972"/>
              <a:gd name="connsiteY3" fmla="*/ 369332 h 369332"/>
              <a:gd name="connsiteX4" fmla="*/ 228302 w 1679972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972" h="369332">
                <a:moveTo>
                  <a:pt x="228302" y="0"/>
                </a:moveTo>
                <a:lnTo>
                  <a:pt x="1679972" y="0"/>
                </a:lnTo>
                <a:lnTo>
                  <a:pt x="1679972" y="369332"/>
                </a:lnTo>
                <a:lnTo>
                  <a:pt x="0" y="369332"/>
                </a:lnTo>
                <a:lnTo>
                  <a:pt x="22830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11658"/>
            <a:r>
              <a:rPr lang="ru-RU" sz="1200" dirty="0">
                <a:cs typeface="Arial" panose="020B0604020202020204" pitchFamily="34" charset="0"/>
              </a:rPr>
              <a:t>Приложение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6564AA-462D-4736-98FE-76A2DD85F3FB}"/>
              </a:ext>
            </a:extLst>
          </p:cNvPr>
          <p:cNvSpPr txBox="1"/>
          <p:nvPr/>
        </p:nvSpPr>
        <p:spPr>
          <a:xfrm>
            <a:off x="0" y="0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60" dirty="0">
                <a:solidFill>
                  <a:schemeClr val="tx2"/>
                </a:solidFill>
                <a:latin typeface="Pragmatica Slab Bold" panose="02060703020206020404" pitchFamily="18" charset="-52"/>
              </a:rPr>
              <a:t>ФИНАНСОВАЯ ЗАЩИТА КЛИЕНТА И ОБЪЕКТА СТРАХОВАНИЯ С ПРОДУКТОМ «МОЙ ДОМ» </a:t>
            </a:r>
            <a:endParaRPr lang="en-US" sz="1800" b="1" spc="-60" dirty="0">
              <a:solidFill>
                <a:schemeClr val="tx2"/>
              </a:solidFill>
              <a:latin typeface="Pragmatica Slab Bold" panose="02060703020206020404" pitchFamily="18" charset="-52"/>
            </a:endParaRPr>
          </a:p>
          <a:p>
            <a:r>
              <a:rPr lang="ru-RU" sz="1800" b="1" dirty="0">
                <a:solidFill>
                  <a:schemeClr val="accent5"/>
                </a:solidFill>
                <a:latin typeface="Pragmatica Slab Bold" panose="02060703020206020404" pitchFamily="18" charset="-52"/>
              </a:rPr>
              <a:t>РИСКИ, ПРЕДУСМОТРЕННЫЕ ПРОГРАММОЙ «МОЙ ДОМ»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0734" y="1126605"/>
            <a:ext cx="1645302" cy="2302396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rgbClr val="2228AA"/>
                </a:solidFill>
                <a:latin typeface="Times New Roman" panose="02020603050405020304" pitchFamily="18" charset="0"/>
              </a:rPr>
              <a:t>СТРОИТЕЛЬНО-МОНТАЖНЫЕ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РИСКИ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65964" y="1126605"/>
            <a:ext cx="4230036" cy="2302396"/>
          </a:xfrm>
          <a:prstGeom prst="roundRect">
            <a:avLst>
              <a:gd name="adj" fmla="val 4091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fontAlgn="ctr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Риск утраты или повреждения в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результате: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Пожара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Взрыва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Опасных природных явлений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Непреднамеренного нарушения норм и правил производства работ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Кражи, грабежа, разбоя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Аварии инженерных сетей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Проникновения воды из соседних (чужих) помещений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Повреждения имущества обваливающимися или падающими конструкциями, не являющимися частью застрахованного имущества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xmlns="" id="{AEAF138C-C033-4D01-883F-D5753FEB1640}"/>
              </a:ext>
            </a:extLst>
          </p:cNvPr>
          <p:cNvSpPr/>
          <p:nvPr/>
        </p:nvSpPr>
        <p:spPr>
          <a:xfrm>
            <a:off x="7916684" y="3532815"/>
            <a:ext cx="4036777" cy="1728300"/>
          </a:xfrm>
          <a:prstGeom prst="roundRect">
            <a:avLst>
              <a:gd name="adj" fmla="val 4666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marL="171450" indent="-171450" fontAlgn="t">
              <a:buFont typeface="Wingdings" panose="05000000000000000000" pitchFamily="2" charset="2"/>
              <a:buChar char="§"/>
            </a:pPr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 fontAlgn="t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Смерть в результате НС</a:t>
            </a:r>
          </a:p>
          <a:p>
            <a:pPr fontAlgn="t"/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 fontAlgn="t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Инвалидность 1 группы в результате НС</a:t>
            </a:r>
          </a:p>
        </p:txBody>
      </p:sp>
      <p:sp>
        <p:nvSpPr>
          <p:cNvPr id="23" name="Скругленный прямоугольник 32">
            <a:extLst>
              <a:ext uri="{FF2B5EF4-FFF2-40B4-BE49-F238E27FC236}">
                <a16:creationId xmlns:a16="http://schemas.microsoft.com/office/drawing/2014/main" xmlns="" id="{C317109A-B227-4E77-A43A-588F4FF1A0FF}"/>
              </a:ext>
            </a:extLst>
          </p:cNvPr>
          <p:cNvSpPr/>
          <p:nvPr/>
        </p:nvSpPr>
        <p:spPr>
          <a:xfrm>
            <a:off x="6273286" y="3532814"/>
            <a:ext cx="1527817" cy="1728300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СТРАХОВАНИЕ ОТ НЕСЧАСТНЫХ СЛУЧАЕВ</a:t>
            </a:r>
          </a:p>
        </p:txBody>
      </p:sp>
      <p:sp>
        <p:nvSpPr>
          <p:cNvPr id="24" name="Скругленный прямоугольник 24">
            <a:extLst>
              <a:ext uri="{FF2B5EF4-FFF2-40B4-BE49-F238E27FC236}">
                <a16:creationId xmlns:a16="http://schemas.microsoft.com/office/drawing/2014/main" xmlns="" id="{256717B8-7D2E-4ECE-8C52-3DD7AE5057B0}"/>
              </a:ext>
            </a:extLst>
          </p:cNvPr>
          <p:cNvSpPr/>
          <p:nvPr/>
        </p:nvSpPr>
        <p:spPr>
          <a:xfrm>
            <a:off x="90733" y="668576"/>
            <a:ext cx="11862728" cy="405619"/>
          </a:xfrm>
          <a:prstGeom prst="roundRect">
            <a:avLst>
              <a:gd name="adj" fmla="val 11343"/>
            </a:avLst>
          </a:prstGeom>
          <a:solidFill>
            <a:srgbClr val="E5EAF2"/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ВИДЫ РИСКОВ</a:t>
            </a:r>
          </a:p>
        </p:txBody>
      </p:sp>
      <p:sp>
        <p:nvSpPr>
          <p:cNvPr id="16" name="Скругленный прямоугольник 26">
            <a:extLst>
              <a:ext uri="{FF2B5EF4-FFF2-40B4-BE49-F238E27FC236}">
                <a16:creationId xmlns:a16="http://schemas.microsoft.com/office/drawing/2014/main" xmlns="" id="{2E1B573A-3AAB-44B7-8F88-7BF7EA8627EA}"/>
              </a:ext>
            </a:extLst>
          </p:cNvPr>
          <p:cNvSpPr/>
          <p:nvPr/>
        </p:nvSpPr>
        <p:spPr>
          <a:xfrm>
            <a:off x="90734" y="3505368"/>
            <a:ext cx="1645302" cy="1755746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СТРАХОВАНИЕ ПОСТРОЕННОГО ДОМА</a:t>
            </a:r>
          </a:p>
        </p:txBody>
      </p:sp>
      <p:sp>
        <p:nvSpPr>
          <p:cNvPr id="17" name="Скругленный прямоугольник 42">
            <a:extLst>
              <a:ext uri="{FF2B5EF4-FFF2-40B4-BE49-F238E27FC236}">
                <a16:creationId xmlns:a16="http://schemas.microsoft.com/office/drawing/2014/main" xmlns="" id="{4CD27D43-C20C-4E26-8E87-B56E8FC81A92}"/>
              </a:ext>
            </a:extLst>
          </p:cNvPr>
          <p:cNvSpPr/>
          <p:nvPr/>
        </p:nvSpPr>
        <p:spPr>
          <a:xfrm>
            <a:off x="1865963" y="3505369"/>
            <a:ext cx="4230035" cy="1755745"/>
          </a:xfrm>
          <a:prstGeom prst="roundRect">
            <a:avLst>
              <a:gd name="adj" fmla="val 4118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fontAlgn="t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Риск утраты или в результате: 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Пожара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Взрыва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Удар молнии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Воздействия в результате дорожно-транспортного происшествия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Стихийных бедствий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Механических повреждений</a:t>
            </a: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Падения посторонних предметов</a:t>
            </a:r>
          </a:p>
          <a:p>
            <a:pPr fontAlgn="t"/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кругленный прямоугольник 27">
            <a:extLst>
              <a:ext uri="{FF2B5EF4-FFF2-40B4-BE49-F238E27FC236}">
                <a16:creationId xmlns:a16="http://schemas.microsoft.com/office/drawing/2014/main" xmlns="" id="{420DB72A-8F63-45FD-A0EE-D4FF5BC213E4}"/>
              </a:ext>
            </a:extLst>
          </p:cNvPr>
          <p:cNvSpPr/>
          <p:nvPr/>
        </p:nvSpPr>
        <p:spPr>
          <a:xfrm>
            <a:off x="90733" y="5337480"/>
            <a:ext cx="1645302" cy="1308356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СЕРВИСЫ</a:t>
            </a:r>
          </a:p>
        </p:txBody>
      </p:sp>
      <p:sp>
        <p:nvSpPr>
          <p:cNvPr id="19" name="Скругленный прямоугольник 44">
            <a:extLst>
              <a:ext uri="{FF2B5EF4-FFF2-40B4-BE49-F238E27FC236}">
                <a16:creationId xmlns:a16="http://schemas.microsoft.com/office/drawing/2014/main" xmlns="" id="{64B152C8-F44F-4AB6-8C1F-8D7396EA307A}"/>
              </a:ext>
            </a:extLst>
          </p:cNvPr>
          <p:cNvSpPr/>
          <p:nvPr/>
        </p:nvSpPr>
        <p:spPr>
          <a:xfrm>
            <a:off x="1865964" y="5337480"/>
            <a:ext cx="10087497" cy="1308356"/>
          </a:xfrm>
          <a:prstGeom prst="roundRect">
            <a:avLst>
              <a:gd name="adj" fmla="val 4091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marL="228600" indent="-228600" fontAlgn="ctr">
              <a:buAutoNum type="arabicPeriod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Расходы по найму жилого помещения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или размещению в гостинице, на период проведения восстановительных работ, при условии проживания в гостинице со звездностью 3 звезды или ниже    </a:t>
            </a:r>
          </a:p>
          <a:p>
            <a:pPr marL="228600" indent="-228600" fontAlgn="ctr">
              <a:buAutoNum type="arabicPeriod"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 fontAlgn="ctr">
              <a:buAutoNum type="arabicPeriod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Уборка после страхового случая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- расчистка территории страхования и демонтаж (разборка) оставшихся после наступления страхового случая конструктивных частей строения, по транспортировке мусора на ближайшее место его складирования/уничтожения</a:t>
            </a:r>
          </a:p>
        </p:txBody>
      </p:sp>
      <p:sp>
        <p:nvSpPr>
          <p:cNvPr id="20" name="Скругленный прямоугольник 36">
            <a:extLst>
              <a:ext uri="{FF2B5EF4-FFF2-40B4-BE49-F238E27FC236}">
                <a16:creationId xmlns:a16="http://schemas.microsoft.com/office/drawing/2014/main" xmlns="" id="{13CC367F-110E-4843-AAFC-11DDCDDA3B68}"/>
              </a:ext>
            </a:extLst>
          </p:cNvPr>
          <p:cNvSpPr/>
          <p:nvPr/>
        </p:nvSpPr>
        <p:spPr>
          <a:xfrm>
            <a:off x="6273286" y="1116266"/>
            <a:ext cx="1527817" cy="2302396"/>
          </a:xfrm>
          <a:prstGeom prst="roundRect">
            <a:avLst>
              <a:gd name="adj" fmla="val 1134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Ins="36000" anchor="ctr">
            <a:noAutofit/>
          </a:bodyPr>
          <a:lstStyle/>
          <a:p>
            <a:pPr algn="ctr" font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СТРАХОВАНИЕ ОТ ПОТЕРИ ДОХОДА</a:t>
            </a:r>
          </a:p>
        </p:txBody>
      </p:sp>
      <p:sp>
        <p:nvSpPr>
          <p:cNvPr id="27" name="Скругленный прямоугольник 43">
            <a:extLst>
              <a:ext uri="{FF2B5EF4-FFF2-40B4-BE49-F238E27FC236}">
                <a16:creationId xmlns:a16="http://schemas.microsoft.com/office/drawing/2014/main" xmlns="" id="{80D97929-3595-4C3C-80B3-F31A7B00747C}"/>
              </a:ext>
            </a:extLst>
          </p:cNvPr>
          <p:cNvSpPr/>
          <p:nvPr/>
        </p:nvSpPr>
        <p:spPr>
          <a:xfrm>
            <a:off x="7916684" y="1154600"/>
            <a:ext cx="4036778" cy="2264062"/>
          </a:xfrm>
          <a:prstGeom prst="roundRect">
            <a:avLst>
              <a:gd name="adj" fmla="val 5164"/>
            </a:avLst>
          </a:prstGeom>
          <a:ln>
            <a:solidFill>
              <a:schemeClr val="tx2"/>
            </a:solidFill>
          </a:ln>
        </p:spPr>
        <p:txBody>
          <a:bodyPr wrap="square" rIns="36000">
            <a:noAutofit/>
          </a:bodyPr>
          <a:lstStyle/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ликвидация организации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либо прекращение деятельности работодателем - физическим лицом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смена собственника имущества организации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(только в отношении Застрахованного руководителя организации, его заместителей и главного бухгалтера)        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сокращение численности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или штата работников организации, индивидуального предпринимателя </a:t>
            </a:r>
          </a:p>
          <a:p>
            <a:pPr marL="171450" indent="-171450" fontAlgn="ctr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увольнение по соглашению сторон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трудового договора, при условии, что инициатором прекращения трудовых отношений является работодатель</a:t>
            </a:r>
          </a:p>
        </p:txBody>
      </p:sp>
    </p:spTree>
    <p:extLst>
      <p:ext uri="{BB962C8B-B14F-4D97-AF65-F5344CB8AC3E}">
        <p14:creationId xmlns:p14="http://schemas.microsoft.com/office/powerpoint/2010/main" val="74062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xmlns="" id="{8818A931-B15F-4A3C-958A-E6DD6144343E}"/>
              </a:ext>
            </a:extLst>
          </p:cNvPr>
          <p:cNvSpPr txBox="1"/>
          <p:nvPr/>
        </p:nvSpPr>
        <p:spPr>
          <a:xfrm>
            <a:off x="218049" y="208458"/>
            <a:ext cx="10189806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АО «ПОЧТА БАНК» ПО ПРОГРАММЕ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«БЫСТРОВОЗВОДИМЫЕ ДОМА» по РАЙОНАМ РЕСПУБЛИКИ  </a:t>
            </a:r>
            <a:endParaRPr lang="ru-RU" sz="2000" b="1" spc="-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E9B6F92B-385F-4F03-B682-072CEA7B53DF}"/>
              </a:ext>
            </a:extLst>
          </p:cNvPr>
          <p:cNvSpPr/>
          <p:nvPr/>
        </p:nvSpPr>
        <p:spPr>
          <a:xfrm>
            <a:off x="10523357" y="208458"/>
            <a:ext cx="1459992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hape 87">
            <a:extLst>
              <a:ext uri="{FF2B5EF4-FFF2-40B4-BE49-F238E27FC236}">
                <a16:creationId xmlns:a16="http://schemas.microsoft.com/office/drawing/2014/main" xmlns="" id="{736FE39B-58C7-414C-BA60-A3F9DA6BB9A0}"/>
              </a:ext>
            </a:extLst>
          </p:cNvPr>
          <p:cNvSpPr/>
          <p:nvPr/>
        </p:nvSpPr>
        <p:spPr>
          <a:xfrm>
            <a:off x="218049" y="3657600"/>
            <a:ext cx="927540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900" spc="-9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Исламов </a:t>
            </a:r>
            <a:r>
              <a:rPr lang="ru-RU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Ильшат Мизхатович</a:t>
            </a:r>
            <a:r>
              <a:rPr lang="en-US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ru-RU" sz="2000" b="1" spc="0" dirty="0" smtClean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+7 917 222 24 05, </a:t>
            </a:r>
            <a:r>
              <a:rPr lang="ru-RU" sz="18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islamovim@pochtabank.ru</a:t>
            </a:r>
            <a:endParaRPr sz="1800" b="1" spc="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87">
            <a:extLst>
              <a:ext uri="{FF2B5EF4-FFF2-40B4-BE49-F238E27FC236}">
                <a16:creationId xmlns:a16="http://schemas.microsoft.com/office/drawing/2014/main" xmlns="" id="{0F8F6BA7-EBDB-4667-B559-7E9EBBAC58A1}"/>
              </a:ext>
            </a:extLst>
          </p:cNvPr>
          <p:cNvSpPr/>
          <p:nvPr/>
        </p:nvSpPr>
        <p:spPr>
          <a:xfrm>
            <a:off x="218049" y="964010"/>
            <a:ext cx="899159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900" spc="-9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Астафьева </a:t>
            </a:r>
            <a:r>
              <a:rPr lang="ru-RU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Яна </a:t>
            </a:r>
            <a:r>
              <a:rPr lang="ru-RU" sz="2000" b="1" spc="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Мансуровна  +</a:t>
            </a:r>
            <a:r>
              <a:rPr lang="ru-RU" sz="2000" b="1" spc="0" dirty="0" smtClean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7 965 599 37 99, </a:t>
            </a:r>
            <a:r>
              <a:rPr lang="ru-RU" sz="1800" b="1" spc="0" dirty="0" smtClean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astafevaym@pochtabank.ru</a:t>
            </a:r>
            <a:endParaRPr sz="1800" b="1" spc="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78292"/>
              </p:ext>
            </p:extLst>
          </p:nvPr>
        </p:nvGraphicFramePr>
        <p:xfrm>
          <a:off x="218049" y="1396167"/>
          <a:ext cx="11353799" cy="2074404"/>
        </p:xfrm>
        <a:graphic>
          <a:graphicData uri="http://schemas.openxmlformats.org/drawingml/2006/table">
            <a:tbl>
              <a:tblPr/>
              <a:tblGrid>
                <a:gridCol w="2219150"/>
                <a:gridCol w="825732"/>
                <a:gridCol w="2373976"/>
                <a:gridCol w="825732"/>
                <a:gridCol w="2064327"/>
                <a:gridCol w="825732"/>
                <a:gridCol w="2219150"/>
              </a:tblGrid>
              <a:tr h="338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г. Казань</a:t>
                      </a:r>
                      <a:r>
                        <a:rPr lang="ru-RU" sz="9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imes New Roman Cyr" panose="02020603050405020304" pitchFamily="18" charset="0"/>
                        </a:rPr>
                        <a:t> 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8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8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8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Аксубаевский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Балтасинский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Кайбицкий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Рыбно-Слободский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Алексеевский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Буинский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Кукморский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Сабинский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Алькеевский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Верхне-</a:t>
                      </a:r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Услонский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Лаишевский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Спасский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Апастовский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Высокогорский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Новошешминский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Тетюшский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Арский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Дрожжановский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Нурлатский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Тюлячинский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Атнинский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Зеленодольский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Пестречинский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Черемшанский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231"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Камско-</a:t>
                      </a:r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Устьинский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Чистопольский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8049" y="4191000"/>
          <a:ext cx="7316623" cy="2371725"/>
        </p:xfrm>
        <a:graphic>
          <a:graphicData uri="http://schemas.openxmlformats.org/drawingml/2006/table">
            <a:tbl>
              <a:tblPr/>
              <a:tblGrid>
                <a:gridCol w="3348970"/>
                <a:gridCol w="44450"/>
                <a:gridCol w="1217761"/>
                <a:gridCol w="2705442"/>
              </a:tblGrid>
              <a:tr h="2085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г. Набережные </a:t>
                      </a:r>
                      <a:r>
                        <a:rPr lang="ru-RU" sz="1500" b="1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Челны</a:t>
                      </a:r>
                    </a:p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Альметьевский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Мамадышский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Бавлинский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Менделеевский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Бугульминский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Мензелинский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Елабужский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Муслюмовский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Заинский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Нижнекамский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Лениногорский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Сармановский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Лениногорский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Тукаевский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73"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0" i="0" u="sng" strike="noStrike" kern="1200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Ютазинский</a:t>
                      </a:r>
                      <a:endParaRPr lang="ru-RU" sz="1500" b="0" i="0" u="sng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0" i="0" u="none" strike="noStrike" kern="1200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>
                          <a:solidFill>
                            <a:srgbClr val="0000FF"/>
                          </a:solidFill>
                        </a:u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518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130" y="3974157"/>
            <a:ext cx="11313542" cy="2770278"/>
          </a:xfrm>
          <a:custGeom>
            <a:avLst/>
            <a:gdLst/>
            <a:ahLst/>
            <a:cxnLst/>
            <a:rect l="l" t="t" r="r" b="b"/>
            <a:pathLst>
              <a:path w="11353800" h="1990725">
                <a:moveTo>
                  <a:pt x="0" y="1990344"/>
                </a:moveTo>
                <a:lnTo>
                  <a:pt x="11353800" y="1990344"/>
                </a:lnTo>
                <a:lnTo>
                  <a:pt x="11353800" y="0"/>
                </a:lnTo>
                <a:lnTo>
                  <a:pt x="0" y="0"/>
                </a:lnTo>
                <a:lnTo>
                  <a:pt x="0" y="1990344"/>
                </a:lnTo>
                <a:close/>
              </a:path>
            </a:pathLst>
          </a:custGeom>
          <a:solidFill>
            <a:srgbClr val="C71246">
              <a:alpha val="745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81500" y="3974347"/>
            <a:ext cx="11380172" cy="2783835"/>
          </a:xfrm>
          <a:custGeom>
            <a:avLst/>
            <a:gdLst/>
            <a:ahLst/>
            <a:cxnLst/>
            <a:rect l="l" t="t" r="r" b="b"/>
            <a:pathLst>
              <a:path w="11353800" h="1990725">
                <a:moveTo>
                  <a:pt x="0" y="1990344"/>
                </a:moveTo>
                <a:lnTo>
                  <a:pt x="11353800" y="1990344"/>
                </a:lnTo>
                <a:lnTo>
                  <a:pt x="11353800" y="0"/>
                </a:lnTo>
                <a:lnTo>
                  <a:pt x="0" y="0"/>
                </a:lnTo>
                <a:lnTo>
                  <a:pt x="0" y="1990344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99312" y="1116587"/>
            <a:ext cx="7737983" cy="82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b="1" spc="-15" dirty="0">
                <a:solidFill>
                  <a:srgbClr val="C00000"/>
                </a:solidFill>
                <a:latin typeface="Arial"/>
                <a:cs typeface="Arial"/>
              </a:rPr>
              <a:t>ПОЧТА БАНК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создан </a:t>
            </a: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Группой  ВТБ</a:t>
            </a:r>
            <a:r>
              <a:rPr sz="1300" b="1" spc="3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300" b="1" spc="-15" dirty="0" err="1">
                <a:solidFill>
                  <a:srgbClr val="404040"/>
                </a:solidFill>
                <a:latin typeface="Arial"/>
                <a:cs typeface="Arial"/>
              </a:rPr>
              <a:t>Почт</a:t>
            </a:r>
            <a:r>
              <a:rPr lang="ru-RU" sz="1300" b="1" spc="-15" dirty="0">
                <a:solidFill>
                  <a:srgbClr val="404040"/>
                </a:solidFill>
                <a:latin typeface="Arial"/>
                <a:cs typeface="Arial"/>
              </a:rPr>
              <a:t>ой</a:t>
            </a:r>
            <a:r>
              <a:rPr sz="13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0" dirty="0" err="1">
                <a:solidFill>
                  <a:srgbClr val="404040"/>
                </a:solidFill>
                <a:latin typeface="Arial"/>
                <a:cs typeface="Arial"/>
              </a:rPr>
              <a:t>России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 во исполнение  Распоряжения Правительства 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РФ </a:t>
            </a:r>
            <a:r>
              <a:rPr lang="ru-RU" sz="13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«О 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мерах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по  созданию </a:t>
            </a:r>
            <a:r>
              <a:rPr sz="1300" b="1" spc="-15" dirty="0">
                <a:solidFill>
                  <a:srgbClr val="404040"/>
                </a:solidFill>
                <a:latin typeface="Arial"/>
                <a:cs typeface="Arial"/>
              </a:rPr>
              <a:t>Почтового </a:t>
            </a:r>
            <a:r>
              <a:rPr sz="1300" b="1" dirty="0" err="1">
                <a:solidFill>
                  <a:srgbClr val="404040"/>
                </a:solidFill>
                <a:latin typeface="Arial"/>
                <a:cs typeface="Arial"/>
              </a:rPr>
              <a:t>Банка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»</a:t>
            </a:r>
            <a:r>
              <a:rPr lang="ru-RU" sz="1300" b="1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endParaRPr lang="en-US" sz="1300" b="1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300" spc="-5" dirty="0" err="1">
                <a:solidFill>
                  <a:srgbClr val="404040"/>
                </a:solidFill>
                <a:latin typeface="Arial"/>
                <a:cs typeface="Arial"/>
              </a:rPr>
              <a:t>Он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взял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лучшее </a:t>
            </a:r>
            <a:r>
              <a:rPr sz="1300" spc="-50" dirty="0">
                <a:solidFill>
                  <a:srgbClr val="404040"/>
                </a:solidFill>
                <a:latin typeface="Arial"/>
                <a:cs typeface="Arial"/>
              </a:rPr>
              <a:t>от 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каждой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структуры: </a:t>
            </a:r>
            <a:r>
              <a:rPr sz="1300" spc="-15" dirty="0">
                <a:solidFill>
                  <a:srgbClr val="404040"/>
                </a:solidFill>
                <a:latin typeface="Arial"/>
                <a:cs typeface="Arial"/>
              </a:rPr>
              <a:t>шаговую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доступность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почтовых </a:t>
            </a:r>
            <a:r>
              <a:rPr sz="1300" spc="-20" dirty="0">
                <a:solidFill>
                  <a:srgbClr val="404040"/>
                </a:solidFill>
                <a:latin typeface="Arial"/>
                <a:cs typeface="Arial"/>
              </a:rPr>
              <a:t>отделений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300" spc="-10" dirty="0">
                <a:solidFill>
                  <a:srgbClr val="404040"/>
                </a:solidFill>
                <a:latin typeface="Arial"/>
                <a:cs typeface="Arial"/>
              </a:rPr>
              <a:t>финансовую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экспертизу  </a:t>
            </a:r>
            <a:r>
              <a:rPr sz="1300" spc="-25" dirty="0">
                <a:solidFill>
                  <a:srgbClr val="404040"/>
                </a:solidFill>
                <a:latin typeface="Arial"/>
                <a:cs typeface="Arial"/>
              </a:rPr>
              <a:t>Группы</a:t>
            </a:r>
            <a:r>
              <a:rPr sz="13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spc="-30" dirty="0">
                <a:solidFill>
                  <a:srgbClr val="404040"/>
                </a:solidFill>
                <a:latin typeface="Arial"/>
                <a:cs typeface="Arial"/>
              </a:rPr>
              <a:t>ВТБ.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9312" y="2244296"/>
            <a:ext cx="7753471" cy="82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00" b="1" spc="-20" dirty="0">
                <a:solidFill>
                  <a:srgbClr val="404040"/>
                </a:solidFill>
                <a:latin typeface="Arial"/>
                <a:cs typeface="Arial"/>
              </a:rPr>
              <a:t>Группа ВТБ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300" b="1" spc="-15" dirty="0">
                <a:solidFill>
                  <a:srgbClr val="404040"/>
                </a:solidFill>
                <a:latin typeface="Arial"/>
                <a:cs typeface="Arial"/>
              </a:rPr>
              <a:t>Почта России являются 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паритетными </a:t>
            </a:r>
            <a:r>
              <a:rPr sz="1300" b="1" spc="-5" dirty="0" err="1">
                <a:solidFill>
                  <a:srgbClr val="404040"/>
                </a:solidFill>
                <a:latin typeface="Arial"/>
                <a:cs typeface="Arial"/>
              </a:rPr>
              <a:t>акционерами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ru-RU" sz="1300" b="1" spc="-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(у каждой </a:t>
            </a:r>
            <a:r>
              <a:rPr sz="1300" spc="-5" dirty="0">
                <a:solidFill>
                  <a:srgbClr val="404040"/>
                </a:solidFill>
                <a:latin typeface="Arial"/>
                <a:cs typeface="Arial"/>
              </a:rPr>
              <a:t>компании  по 49,999988% акций</a:t>
            </a:r>
            <a:r>
              <a:rPr sz="1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04040"/>
                </a:solidFill>
                <a:latin typeface="Arial"/>
                <a:cs typeface="Arial"/>
              </a:rPr>
              <a:t>Банка).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300" b="1" dirty="0">
              <a:solidFill>
                <a:srgbClr val="40404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dirty="0" err="1">
                <a:solidFill>
                  <a:srgbClr val="404040"/>
                </a:solidFill>
                <a:latin typeface="Arial"/>
                <a:cs typeface="Arial"/>
              </a:rPr>
              <a:t>Основными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социально-экономическими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задачами Почта </a:t>
            </a:r>
            <a:r>
              <a:rPr sz="1300" b="1" dirty="0">
                <a:solidFill>
                  <a:srgbClr val="404040"/>
                </a:solidFill>
                <a:latin typeface="Arial"/>
                <a:cs typeface="Arial"/>
              </a:rPr>
              <a:t>Банка</a:t>
            </a:r>
            <a:r>
              <a:rPr sz="13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404040"/>
                </a:solidFill>
                <a:latin typeface="Arial"/>
                <a:cs typeface="Arial"/>
              </a:rPr>
              <a:t>являются: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9312" y="3135057"/>
            <a:ext cx="770105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повышение доступности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качества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финансовых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услуг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для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населения </a:t>
            </a:r>
            <a:r>
              <a:rPr sz="1200" spc="-15" dirty="0">
                <a:solidFill>
                  <a:srgbClr val="404040"/>
                </a:solidFill>
                <a:latin typeface="Arial"/>
                <a:cs typeface="Arial"/>
              </a:rPr>
              <a:t>России,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том 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числе в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малых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труднодоступных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населенных</a:t>
            </a:r>
            <a:r>
              <a:rPr sz="12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пунктах;</a:t>
            </a:r>
            <a:endParaRPr sz="12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увеличение </a:t>
            </a:r>
            <a:r>
              <a:rPr sz="1200" spc="-15" dirty="0">
                <a:solidFill>
                  <a:srgbClr val="404040"/>
                </a:solidFill>
                <a:latin typeface="Arial"/>
                <a:cs typeface="Arial"/>
              </a:rPr>
              <a:t>доли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безналичных </a:t>
            </a:r>
            <a:r>
              <a:rPr sz="1200" spc="-10" dirty="0">
                <a:solidFill>
                  <a:srgbClr val="404040"/>
                </a:solidFill>
                <a:latin typeface="Arial"/>
                <a:cs typeface="Arial"/>
              </a:rPr>
              <a:t>платежей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04040"/>
                </a:solidFill>
                <a:latin typeface="Arial"/>
                <a:cs typeface="Arial"/>
              </a:rPr>
              <a:t>экономике.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6370" y="4038600"/>
            <a:ext cx="90736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algn="ctr">
              <a:lnSpc>
                <a:spcPct val="100000"/>
              </a:lnSpc>
            </a:pP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ЗАПУСК 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ПОЧТА БАНКА </a:t>
            </a:r>
            <a:r>
              <a:rPr sz="1400" b="1" spc="5" dirty="0">
                <a:solidFill>
                  <a:srgbClr val="002060"/>
                </a:solidFill>
                <a:latin typeface="Arial"/>
                <a:cs typeface="Arial"/>
              </a:rPr>
              <a:t>БЫЛ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ОДОБРЕН </a:t>
            </a:r>
            <a:r>
              <a:rPr sz="1400" b="1" spc="-15" dirty="0">
                <a:solidFill>
                  <a:srgbClr val="002060"/>
                </a:solidFill>
                <a:latin typeface="Arial"/>
                <a:cs typeface="Arial"/>
              </a:rPr>
              <a:t>РУКОВОДСТВОМ </a:t>
            </a:r>
            <a:r>
              <a:rPr sz="1400" b="1" spc="-5" dirty="0">
                <a:solidFill>
                  <a:srgbClr val="002060"/>
                </a:solidFill>
                <a:latin typeface="Arial"/>
                <a:cs typeface="Arial"/>
              </a:rPr>
              <a:t>РОССИЙСКОЙ 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ФЕДЕРАЦИ</a:t>
            </a:r>
            <a:r>
              <a:rPr lang="en-US" sz="14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spc="-20" dirty="0">
                <a:solidFill>
                  <a:srgbClr val="002060"/>
                </a:solidFill>
                <a:latin typeface="Arial"/>
                <a:cs typeface="Arial"/>
              </a:rPr>
              <a:t>КАК ИСКЛЮЧИТЕЛЬНЫЙ И ВАЖНЫЙ</a:t>
            </a:r>
            <a:r>
              <a:rPr sz="1400" b="1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Arial"/>
                <a:cs typeface="Arial"/>
              </a:rPr>
              <a:t>СОЦИАЛЬНЫЙ</a:t>
            </a:r>
            <a:r>
              <a:rPr lang="ru-RU" sz="1400" b="1" spc="-10" dirty="0">
                <a:solidFill>
                  <a:srgbClr val="002060"/>
                </a:solidFill>
                <a:latin typeface="Arial"/>
                <a:cs typeface="Arial"/>
              </a:rPr>
              <a:t> ПРОЕКТ</a:t>
            </a:r>
            <a:endParaRPr lang="en-US" sz="1400" b="1" i="1" spc="-1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5607" y="1280635"/>
            <a:ext cx="889963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8680" y="2584671"/>
            <a:ext cx="1048716" cy="471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2404" y="1065948"/>
            <a:ext cx="1468116" cy="1135454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22225" algn="ctr">
              <a:lnSpc>
                <a:spcPct val="100000"/>
              </a:lnSpc>
              <a:spcBef>
                <a:spcPts val="2200"/>
              </a:spcBef>
            </a:pPr>
            <a:r>
              <a:rPr lang="en-US" sz="20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49,99%</a:t>
            </a:r>
            <a:endParaRPr lang="ru-RU" sz="2000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0955" algn="ctr">
              <a:lnSpc>
                <a:spcPct val="100000"/>
              </a:lnSpc>
              <a:spcBef>
                <a:spcPts val="30"/>
              </a:spcBef>
            </a:pPr>
            <a:r>
              <a:rPr lang="ru-RU" sz="900" dirty="0">
                <a:solidFill>
                  <a:srgbClr val="585858"/>
                </a:solidFill>
                <a:latin typeface="Arial"/>
                <a:cs typeface="Arial"/>
              </a:rPr>
              <a:t>АКЦИЙ</a:t>
            </a:r>
            <a:endParaRPr lang="ru-RU" sz="9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8128" y="1211328"/>
            <a:ext cx="1088553" cy="534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xfrm>
            <a:off x="11861672" y="6571616"/>
            <a:ext cx="230847" cy="257763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0" y="473075"/>
            <a:ext cx="6938963" cy="299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ПОЧТА </a:t>
            </a:r>
            <a:r>
              <a:rPr spc="-35" dirty="0"/>
              <a:t>БАНК </a:t>
            </a:r>
            <a:r>
              <a:rPr spc="-5" dirty="0"/>
              <a:t>– </a:t>
            </a:r>
            <a:r>
              <a:rPr spc="-10" dirty="0"/>
              <a:t>СОЦИАЛЬНЫЙ</a:t>
            </a:r>
            <a:r>
              <a:rPr spc="140" dirty="0"/>
              <a:t> </a:t>
            </a:r>
            <a:r>
              <a:rPr dirty="0"/>
              <a:t>ПРОЕКТ</a:t>
            </a:r>
          </a:p>
        </p:txBody>
      </p:sp>
      <p:sp>
        <p:nvSpPr>
          <p:cNvPr id="14" name="object 14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56370" y="1065948"/>
            <a:ext cx="1492608" cy="1143903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118110" algn="ctr">
              <a:lnSpc>
                <a:spcPct val="100000"/>
              </a:lnSpc>
              <a:spcBef>
                <a:spcPts val="2200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49,99%</a:t>
            </a:r>
            <a:endParaRPr sz="2000" dirty="0"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  <a:spcBef>
                <a:spcPts val="30"/>
              </a:spcBef>
            </a:pPr>
            <a:r>
              <a:rPr sz="900" spc="5" dirty="0">
                <a:solidFill>
                  <a:srgbClr val="585858"/>
                </a:solidFill>
                <a:latin typeface="Arial"/>
                <a:cs typeface="Arial"/>
              </a:rPr>
              <a:t>АКЦИЙ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8362" y="2297790"/>
            <a:ext cx="3349353" cy="224154"/>
          </a:xfrm>
          <a:custGeom>
            <a:avLst/>
            <a:gdLst/>
            <a:ahLst/>
            <a:cxnLst/>
            <a:rect l="l" t="t" r="r" b="b"/>
            <a:pathLst>
              <a:path w="3621404" h="224155">
                <a:moveTo>
                  <a:pt x="3621024" y="0"/>
                </a:moveTo>
                <a:lnTo>
                  <a:pt x="3587475" y="66147"/>
                </a:lnTo>
                <a:lnTo>
                  <a:pt x="3549837" y="90397"/>
                </a:lnTo>
                <a:lnTo>
                  <a:pt x="3502111" y="106302"/>
                </a:lnTo>
                <a:lnTo>
                  <a:pt x="3447161" y="112013"/>
                </a:lnTo>
                <a:lnTo>
                  <a:pt x="1984375" y="112013"/>
                </a:lnTo>
                <a:lnTo>
                  <a:pt x="1929424" y="117725"/>
                </a:lnTo>
                <a:lnTo>
                  <a:pt x="1881698" y="133630"/>
                </a:lnTo>
                <a:lnTo>
                  <a:pt x="1844060" y="157880"/>
                </a:lnTo>
                <a:lnTo>
                  <a:pt x="1819376" y="188628"/>
                </a:lnTo>
                <a:lnTo>
                  <a:pt x="1810512" y="224027"/>
                </a:lnTo>
                <a:lnTo>
                  <a:pt x="1801647" y="188628"/>
                </a:lnTo>
                <a:lnTo>
                  <a:pt x="1776963" y="157880"/>
                </a:lnTo>
                <a:lnTo>
                  <a:pt x="1739325" y="133630"/>
                </a:lnTo>
                <a:lnTo>
                  <a:pt x="1691599" y="117725"/>
                </a:lnTo>
                <a:lnTo>
                  <a:pt x="1636649" y="112013"/>
                </a:lnTo>
                <a:lnTo>
                  <a:pt x="173888" y="112013"/>
                </a:lnTo>
                <a:lnTo>
                  <a:pt x="118925" y="106302"/>
                </a:lnTo>
                <a:lnTo>
                  <a:pt x="71191" y="90397"/>
                </a:lnTo>
                <a:lnTo>
                  <a:pt x="33549" y="66147"/>
                </a:lnTo>
                <a:lnTo>
                  <a:pt x="8864" y="35399"/>
                </a:lnTo>
                <a:lnTo>
                  <a:pt x="0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1500" y="3068959"/>
            <a:ext cx="34047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акции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ПРИНАДЛЕЖАТ</a:t>
            </a:r>
            <a:r>
              <a:rPr sz="9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ПРЕЗИДЕНТУ-ПРЕДСЕДАТЕЛЮ</a:t>
            </a:r>
            <a:endParaRPr sz="9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ПРАВЛЕНИЯ</a:t>
            </a:r>
            <a:r>
              <a:rPr sz="9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Д.В.РУДЕНКО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xmlns="" id="{551BEEDA-6082-4FEF-9C97-EC3086A74B5E}"/>
              </a:ext>
            </a:extLst>
          </p:cNvPr>
          <p:cNvSpPr txBox="1">
            <a:spLocks/>
          </p:cNvSpPr>
          <p:nvPr/>
        </p:nvSpPr>
        <p:spPr>
          <a:xfrm>
            <a:off x="329185" y="473202"/>
            <a:ext cx="7091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ПОЧТА </a:t>
            </a:r>
            <a:r>
              <a:rPr kumimoji="0" lang="ru-RU" sz="2800" b="1" i="0" u="none" strike="noStrike" kern="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БАНК </a:t>
            </a:r>
            <a:r>
              <a:rPr kumimoji="0" lang="ru-RU" sz="28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–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СОЦИАЛЬНЫЙ</a:t>
            </a:r>
            <a:r>
              <a:rPr kumimoji="0" lang="ru-RU" sz="2800" b="1" i="0" u="none" strike="noStrike" kern="0" cap="none" spc="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</a:t>
            </a: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xmlns="" id="{852DDEA3-3CCC-44DA-8DA9-C3AEC627F55C}"/>
              </a:ext>
            </a:extLst>
          </p:cNvPr>
          <p:cNvSpPr txBox="1"/>
          <p:nvPr/>
        </p:nvSpPr>
        <p:spPr>
          <a:xfrm>
            <a:off x="2594831" y="4630479"/>
            <a:ext cx="924137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algn="just">
              <a:lnSpc>
                <a:spcPct val="100000"/>
              </a:lnSpc>
            </a:pPr>
            <a:r>
              <a:rPr lang="ru-RU" sz="1300" b="1" spc="-10" dirty="0">
                <a:solidFill>
                  <a:srgbClr val="C00000"/>
                </a:solidFill>
                <a:latin typeface="Arial"/>
                <a:cs typeface="Arial"/>
              </a:rPr>
              <a:t>ПРЕЗИДЕНТ РОССИЙСКОЙ ФЕДЕРАЦИИ В.В.ПУТИН ВЫСОКО ОЦЕНИВАЕТ  ПЕРСПЕКТИВЫ РАЗВИТИЯ</a:t>
            </a:r>
          </a:p>
          <a:p>
            <a:pPr marL="316230" algn="just">
              <a:lnSpc>
                <a:spcPct val="100000"/>
              </a:lnSpc>
            </a:pPr>
            <a:r>
              <a:rPr lang="ru-RU" sz="1300" b="1" spc="-10" dirty="0">
                <a:solidFill>
                  <a:srgbClr val="C00000"/>
                </a:solidFill>
                <a:latin typeface="Arial"/>
                <a:cs typeface="Arial"/>
              </a:rPr>
              <a:t>ПОЧТА БАНКА  И ОТМЕЧАЕТ ЕГО ЗНАЧИМУЮ СОЦИАЛЬНУЮ ФУНКЦИЮ: 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xmlns="" id="{F31B0B57-B0E9-4C76-804B-A3F0F748C79C}"/>
              </a:ext>
            </a:extLst>
          </p:cNvPr>
          <p:cNvSpPr txBox="1"/>
          <p:nvPr/>
        </p:nvSpPr>
        <p:spPr>
          <a:xfrm>
            <a:off x="2508128" y="5244936"/>
            <a:ext cx="913574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algn="just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«Почта Банк имеет, конечно, очень хорошие перспективы развития. Это очень важно, имея в виду, что некоторые другие крупные финансовые учреждения по тем или иным соображениям сокращают свою сеть…</a:t>
            </a:r>
          </a:p>
          <a:p>
            <a:pPr marL="316230" algn="just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…Конечно, это еще одна очень важная функция, в том числе не только экономическая, финансовая, но и социальная, которую Почта Банк может исполнить…»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230" algn="r">
              <a:lnSpc>
                <a:spcPct val="100000"/>
              </a:lnSpc>
            </a:pPr>
            <a:endParaRPr lang="ru-RU" sz="1200" i="1" spc="-5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6230" algn="r">
              <a:lnSpc>
                <a:spcPct val="100000"/>
              </a:lnSpc>
            </a:pPr>
            <a:r>
              <a:rPr lang="ru-RU" sz="1200" i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Президент Российской Федерации В.В. Путин</a:t>
            </a:r>
          </a:p>
          <a:p>
            <a:pPr marL="316230" algn="r">
              <a:lnSpc>
                <a:spcPct val="100000"/>
              </a:lnSpc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25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.03.2019 г.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B8673F8-61C3-4A28-82FC-CEA9F681D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4" y="3974157"/>
            <a:ext cx="1799454" cy="27893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xfrm rot="10800000" flipV="1">
            <a:off x="11823192" y="6418044"/>
            <a:ext cx="228600" cy="257763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sz="half" idx="4294967295"/>
          </p:nvPr>
        </p:nvSpPr>
        <p:spPr>
          <a:xfrm>
            <a:off x="6400800" y="2488805"/>
            <a:ext cx="4542841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eaLnBrk="1"/>
            <a:r>
              <a:rPr lang="ru-RU" sz="3600" b="1" spc="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</a:t>
            </a:r>
          </a:p>
          <a:p>
            <a:pPr eaLnBrk="1"/>
            <a:r>
              <a:rPr sz="1800" b="0" spc="-3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БАНКОМАТОВ</a:t>
            </a:r>
            <a:r>
              <a:rPr lang="ru-RU" sz="1800" spc="-3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rPr>
              <a:t> </a:t>
            </a:r>
            <a:r>
              <a:rPr lang="ru-RU" altLang="ru-RU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rPr>
              <a:t>СОБСТВЕННЫХ</a:t>
            </a:r>
          </a:p>
          <a:p>
            <a:pPr eaLnBrk="1"/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rPr>
              <a:t>260+ </a:t>
            </a:r>
            <a:r>
              <a:rPr lang="ru-RU" altLang="ru-RU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rPr>
              <a:t>ГРУППЫ ВТБ</a:t>
            </a:r>
            <a:endParaRPr lang="ru-RU" alt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Pragmatica Slabserif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021" y="260983"/>
            <a:ext cx="10181666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C00000"/>
                </a:solidFill>
                <a:latin typeface="Arial"/>
                <a:cs typeface="Arial"/>
              </a:rPr>
              <a:t>ПОЧТА </a:t>
            </a:r>
            <a:r>
              <a:rPr sz="2800" b="1" spc="-35" dirty="0">
                <a:solidFill>
                  <a:srgbClr val="C00000"/>
                </a:solidFill>
                <a:latin typeface="Arial"/>
                <a:cs typeface="Arial"/>
              </a:rPr>
              <a:t>БАНК</a:t>
            </a:r>
            <a:r>
              <a:rPr lang="en-US" sz="2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800" b="1" spc="-35" dirty="0" smtClean="0">
                <a:solidFill>
                  <a:srgbClr val="C00000"/>
                </a:solidFill>
                <a:latin typeface="Arial"/>
                <a:cs typeface="Arial"/>
              </a:rPr>
              <a:t>в цифрах по </a:t>
            </a:r>
            <a:r>
              <a:rPr lang="ru-RU" sz="2800" b="1" spc="-35" dirty="0">
                <a:solidFill>
                  <a:srgbClr val="C00000"/>
                </a:solidFill>
                <a:latin typeface="Arial"/>
                <a:cs typeface="Arial"/>
              </a:rPr>
              <a:t>состоянию на 01.01.20</a:t>
            </a:r>
            <a:r>
              <a:rPr lang="en-US" sz="2800" b="1" spc="-3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ru-RU" sz="2800" b="1" spc="-35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3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lang="ru-RU" sz="2800" b="1" spc="-35" dirty="0" smtClean="0">
                <a:solidFill>
                  <a:srgbClr val="C00000"/>
                </a:solidFill>
                <a:latin typeface="Arial"/>
                <a:cs typeface="Arial"/>
              </a:rPr>
              <a:t>о Республике Татарстан</a:t>
            </a:r>
            <a:r>
              <a:rPr lang="ru-RU" sz="28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4855" y="1443818"/>
            <a:ext cx="810895" cy="812800"/>
          </a:xfrm>
          <a:custGeom>
            <a:avLst/>
            <a:gdLst/>
            <a:ahLst/>
            <a:cxnLst/>
            <a:rect l="l" t="t" r="r" b="b"/>
            <a:pathLst>
              <a:path w="810894" h="812800">
                <a:moveTo>
                  <a:pt x="405383" y="0"/>
                </a:moveTo>
                <a:lnTo>
                  <a:pt x="358107" y="2732"/>
                </a:lnTo>
                <a:lnTo>
                  <a:pt x="312432" y="10727"/>
                </a:lnTo>
                <a:lnTo>
                  <a:pt x="268664" y="23680"/>
                </a:lnTo>
                <a:lnTo>
                  <a:pt x="227105" y="41285"/>
                </a:lnTo>
                <a:lnTo>
                  <a:pt x="188062" y="63238"/>
                </a:lnTo>
                <a:lnTo>
                  <a:pt x="151836" y="89233"/>
                </a:lnTo>
                <a:lnTo>
                  <a:pt x="118733" y="118967"/>
                </a:lnTo>
                <a:lnTo>
                  <a:pt x="89058" y="152133"/>
                </a:lnTo>
                <a:lnTo>
                  <a:pt x="63113" y="188427"/>
                </a:lnTo>
                <a:lnTo>
                  <a:pt x="41203" y="227544"/>
                </a:lnTo>
                <a:lnTo>
                  <a:pt x="23633" y="269180"/>
                </a:lnTo>
                <a:lnTo>
                  <a:pt x="10706" y="313028"/>
                </a:lnTo>
                <a:lnTo>
                  <a:pt x="2727" y="358785"/>
                </a:lnTo>
                <a:lnTo>
                  <a:pt x="0" y="406146"/>
                </a:lnTo>
                <a:lnTo>
                  <a:pt x="2727" y="453506"/>
                </a:lnTo>
                <a:lnTo>
                  <a:pt x="10706" y="499263"/>
                </a:lnTo>
                <a:lnTo>
                  <a:pt x="23633" y="543111"/>
                </a:lnTo>
                <a:lnTo>
                  <a:pt x="41203" y="584747"/>
                </a:lnTo>
                <a:lnTo>
                  <a:pt x="63113" y="623864"/>
                </a:lnTo>
                <a:lnTo>
                  <a:pt x="89058" y="660158"/>
                </a:lnTo>
                <a:lnTo>
                  <a:pt x="118733" y="693324"/>
                </a:lnTo>
                <a:lnTo>
                  <a:pt x="151836" y="723058"/>
                </a:lnTo>
                <a:lnTo>
                  <a:pt x="188062" y="749053"/>
                </a:lnTo>
                <a:lnTo>
                  <a:pt x="227105" y="771006"/>
                </a:lnTo>
                <a:lnTo>
                  <a:pt x="268664" y="788611"/>
                </a:lnTo>
                <a:lnTo>
                  <a:pt x="312432" y="801564"/>
                </a:lnTo>
                <a:lnTo>
                  <a:pt x="358107" y="809559"/>
                </a:lnTo>
                <a:lnTo>
                  <a:pt x="405383" y="812291"/>
                </a:lnTo>
                <a:lnTo>
                  <a:pt x="452660" y="809559"/>
                </a:lnTo>
                <a:lnTo>
                  <a:pt x="498335" y="801564"/>
                </a:lnTo>
                <a:lnTo>
                  <a:pt x="542103" y="788611"/>
                </a:lnTo>
                <a:lnTo>
                  <a:pt x="583662" y="771006"/>
                </a:lnTo>
                <a:lnTo>
                  <a:pt x="622705" y="749053"/>
                </a:lnTo>
                <a:lnTo>
                  <a:pt x="658931" y="723058"/>
                </a:lnTo>
                <a:lnTo>
                  <a:pt x="692034" y="693324"/>
                </a:lnTo>
                <a:lnTo>
                  <a:pt x="721709" y="660158"/>
                </a:lnTo>
                <a:lnTo>
                  <a:pt x="747654" y="623864"/>
                </a:lnTo>
                <a:lnTo>
                  <a:pt x="769564" y="584747"/>
                </a:lnTo>
                <a:lnTo>
                  <a:pt x="787134" y="543111"/>
                </a:lnTo>
                <a:lnTo>
                  <a:pt x="800061" y="499263"/>
                </a:lnTo>
                <a:lnTo>
                  <a:pt x="808040" y="453506"/>
                </a:lnTo>
                <a:lnTo>
                  <a:pt x="810768" y="406146"/>
                </a:lnTo>
                <a:lnTo>
                  <a:pt x="808040" y="358785"/>
                </a:lnTo>
                <a:lnTo>
                  <a:pt x="800061" y="313028"/>
                </a:lnTo>
                <a:lnTo>
                  <a:pt x="787134" y="269180"/>
                </a:lnTo>
                <a:lnTo>
                  <a:pt x="769564" y="227544"/>
                </a:lnTo>
                <a:lnTo>
                  <a:pt x="747654" y="188427"/>
                </a:lnTo>
                <a:lnTo>
                  <a:pt x="721709" y="152133"/>
                </a:lnTo>
                <a:lnTo>
                  <a:pt x="692034" y="118967"/>
                </a:lnTo>
                <a:lnTo>
                  <a:pt x="658931" y="89233"/>
                </a:lnTo>
                <a:lnTo>
                  <a:pt x="622705" y="63238"/>
                </a:lnTo>
                <a:lnTo>
                  <a:pt x="583662" y="41285"/>
                </a:lnTo>
                <a:lnTo>
                  <a:pt x="542103" y="23680"/>
                </a:lnTo>
                <a:lnTo>
                  <a:pt x="498335" y="10727"/>
                </a:lnTo>
                <a:lnTo>
                  <a:pt x="452660" y="2732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534960" y="1614515"/>
            <a:ext cx="443484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778" y="1435346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1441" y="1549685"/>
            <a:ext cx="614366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5445" y="3956208"/>
            <a:ext cx="810895" cy="810895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4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8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4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8359" y="4102620"/>
            <a:ext cx="489204" cy="48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5008" y="5247073"/>
            <a:ext cx="810895" cy="812800"/>
          </a:xfrm>
          <a:custGeom>
            <a:avLst/>
            <a:gdLst/>
            <a:ahLst/>
            <a:cxnLst/>
            <a:rect l="l" t="t" r="r" b="b"/>
            <a:pathLst>
              <a:path w="810894" h="812800">
                <a:moveTo>
                  <a:pt x="405383" y="0"/>
                </a:moveTo>
                <a:lnTo>
                  <a:pt x="358107" y="2732"/>
                </a:lnTo>
                <a:lnTo>
                  <a:pt x="312432" y="10727"/>
                </a:lnTo>
                <a:lnTo>
                  <a:pt x="268664" y="23680"/>
                </a:lnTo>
                <a:lnTo>
                  <a:pt x="227105" y="41285"/>
                </a:lnTo>
                <a:lnTo>
                  <a:pt x="188062" y="63238"/>
                </a:lnTo>
                <a:lnTo>
                  <a:pt x="151836" y="89233"/>
                </a:lnTo>
                <a:lnTo>
                  <a:pt x="118733" y="118967"/>
                </a:lnTo>
                <a:lnTo>
                  <a:pt x="89058" y="152133"/>
                </a:lnTo>
                <a:lnTo>
                  <a:pt x="63113" y="188427"/>
                </a:lnTo>
                <a:lnTo>
                  <a:pt x="41203" y="227544"/>
                </a:lnTo>
                <a:lnTo>
                  <a:pt x="23633" y="269180"/>
                </a:lnTo>
                <a:lnTo>
                  <a:pt x="10706" y="313028"/>
                </a:lnTo>
                <a:lnTo>
                  <a:pt x="2727" y="358785"/>
                </a:lnTo>
                <a:lnTo>
                  <a:pt x="0" y="406146"/>
                </a:lnTo>
                <a:lnTo>
                  <a:pt x="2727" y="453511"/>
                </a:lnTo>
                <a:lnTo>
                  <a:pt x="10706" y="499271"/>
                </a:lnTo>
                <a:lnTo>
                  <a:pt x="23633" y="543121"/>
                </a:lnTo>
                <a:lnTo>
                  <a:pt x="41203" y="584758"/>
                </a:lnTo>
                <a:lnTo>
                  <a:pt x="63113" y="623875"/>
                </a:lnTo>
                <a:lnTo>
                  <a:pt x="89058" y="660169"/>
                </a:lnTo>
                <a:lnTo>
                  <a:pt x="118733" y="693334"/>
                </a:lnTo>
                <a:lnTo>
                  <a:pt x="151836" y="723066"/>
                </a:lnTo>
                <a:lnTo>
                  <a:pt x="188062" y="749059"/>
                </a:lnTo>
                <a:lnTo>
                  <a:pt x="227105" y="771010"/>
                </a:lnTo>
                <a:lnTo>
                  <a:pt x="268664" y="788614"/>
                </a:lnTo>
                <a:lnTo>
                  <a:pt x="312432" y="801565"/>
                </a:lnTo>
                <a:lnTo>
                  <a:pt x="358107" y="809559"/>
                </a:lnTo>
                <a:lnTo>
                  <a:pt x="405383" y="812292"/>
                </a:lnTo>
                <a:lnTo>
                  <a:pt x="452660" y="809559"/>
                </a:lnTo>
                <a:lnTo>
                  <a:pt x="498335" y="801565"/>
                </a:lnTo>
                <a:lnTo>
                  <a:pt x="542103" y="788614"/>
                </a:lnTo>
                <a:lnTo>
                  <a:pt x="583662" y="771010"/>
                </a:lnTo>
                <a:lnTo>
                  <a:pt x="622705" y="749059"/>
                </a:lnTo>
                <a:lnTo>
                  <a:pt x="658931" y="723066"/>
                </a:lnTo>
                <a:lnTo>
                  <a:pt x="692034" y="693334"/>
                </a:lnTo>
                <a:lnTo>
                  <a:pt x="721709" y="660169"/>
                </a:lnTo>
                <a:lnTo>
                  <a:pt x="747654" y="623875"/>
                </a:lnTo>
                <a:lnTo>
                  <a:pt x="769564" y="584758"/>
                </a:lnTo>
                <a:lnTo>
                  <a:pt x="787134" y="543121"/>
                </a:lnTo>
                <a:lnTo>
                  <a:pt x="800061" y="499271"/>
                </a:lnTo>
                <a:lnTo>
                  <a:pt x="808040" y="453511"/>
                </a:lnTo>
                <a:lnTo>
                  <a:pt x="810768" y="406146"/>
                </a:lnTo>
                <a:lnTo>
                  <a:pt x="808040" y="358785"/>
                </a:lnTo>
                <a:lnTo>
                  <a:pt x="800061" y="313028"/>
                </a:lnTo>
                <a:lnTo>
                  <a:pt x="787134" y="269180"/>
                </a:lnTo>
                <a:lnTo>
                  <a:pt x="769564" y="227544"/>
                </a:lnTo>
                <a:lnTo>
                  <a:pt x="747654" y="188427"/>
                </a:lnTo>
                <a:lnTo>
                  <a:pt x="721709" y="152133"/>
                </a:lnTo>
                <a:lnTo>
                  <a:pt x="692034" y="118967"/>
                </a:lnTo>
                <a:lnTo>
                  <a:pt x="658931" y="89233"/>
                </a:lnTo>
                <a:lnTo>
                  <a:pt x="622705" y="63238"/>
                </a:lnTo>
                <a:lnTo>
                  <a:pt x="583662" y="41285"/>
                </a:lnTo>
                <a:lnTo>
                  <a:pt x="542103" y="23680"/>
                </a:lnTo>
                <a:lnTo>
                  <a:pt x="498335" y="10727"/>
                </a:lnTo>
                <a:lnTo>
                  <a:pt x="452660" y="2732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7577" y="5517704"/>
            <a:ext cx="577596" cy="280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3701" y="5080878"/>
            <a:ext cx="3251153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ru-RU" sz="3600" b="1" spc="-5" dirty="0">
                <a:solidFill>
                  <a:srgbClr val="C00000"/>
                </a:solidFill>
                <a:latin typeface="Arial"/>
                <a:cs typeface="Arial"/>
              </a:rPr>
              <a:t>262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0" dirty="0">
                <a:solidFill>
                  <a:srgbClr val="000066"/>
                </a:solidFill>
                <a:latin typeface="Arial"/>
                <a:cs typeface="Arial"/>
              </a:rPr>
              <a:t>ТОЧЕК </a:t>
            </a:r>
            <a:r>
              <a:rPr dirty="0">
                <a:solidFill>
                  <a:srgbClr val="000066"/>
                </a:solidFill>
                <a:latin typeface="Arial"/>
                <a:cs typeface="Arial"/>
              </a:rPr>
              <a:t>В </a:t>
            </a:r>
            <a:r>
              <a:rPr lang="ru-RU" dirty="0">
                <a:solidFill>
                  <a:srgbClr val="000066"/>
                </a:solidFill>
                <a:latin typeface="Arial"/>
                <a:cs typeface="Arial"/>
              </a:rPr>
              <a:t>ОТДЕЛЕНИЯХ</a:t>
            </a:r>
            <a:endParaRPr lang="en-US" dirty="0">
              <a:solidFill>
                <a:srgbClr val="00006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ru-RU" spc="-5" dirty="0">
                <a:solidFill>
                  <a:srgbClr val="000066"/>
                </a:solidFill>
                <a:latin typeface="Arial"/>
                <a:cs typeface="Arial"/>
              </a:rPr>
              <a:t>АО</a:t>
            </a:r>
            <a:r>
              <a:rPr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066"/>
                </a:solidFill>
                <a:latin typeface="Arial"/>
                <a:cs typeface="Arial"/>
              </a:rPr>
              <a:t>«ПОЧТА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0066"/>
                </a:solidFill>
                <a:latin typeface="Arial"/>
                <a:cs typeface="Arial"/>
              </a:rPr>
              <a:t>РОССИИ»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3288" y="2661199"/>
            <a:ext cx="844479" cy="810895"/>
          </a:xfrm>
          <a:custGeom>
            <a:avLst/>
            <a:gdLst/>
            <a:ahLst/>
            <a:cxnLst/>
            <a:rect l="l" t="t" r="r" b="b"/>
            <a:pathLst>
              <a:path w="810895" h="810895">
                <a:moveTo>
                  <a:pt x="405383" y="0"/>
                </a:moveTo>
                <a:lnTo>
                  <a:pt x="358105" y="2727"/>
                </a:lnTo>
                <a:lnTo>
                  <a:pt x="312428" y="10705"/>
                </a:lnTo>
                <a:lnTo>
                  <a:pt x="268659" y="23631"/>
                </a:lnTo>
                <a:lnTo>
                  <a:pt x="227100" y="41201"/>
                </a:lnTo>
                <a:lnTo>
                  <a:pt x="188056" y="63110"/>
                </a:lnTo>
                <a:lnTo>
                  <a:pt x="151831" y="89054"/>
                </a:lnTo>
                <a:lnTo>
                  <a:pt x="118729" y="118729"/>
                </a:lnTo>
                <a:lnTo>
                  <a:pt x="89054" y="151831"/>
                </a:lnTo>
                <a:lnTo>
                  <a:pt x="63110" y="188056"/>
                </a:lnTo>
                <a:lnTo>
                  <a:pt x="41201" y="227100"/>
                </a:lnTo>
                <a:lnTo>
                  <a:pt x="23631" y="268659"/>
                </a:lnTo>
                <a:lnTo>
                  <a:pt x="10705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5" y="498339"/>
                </a:lnTo>
                <a:lnTo>
                  <a:pt x="23631" y="542108"/>
                </a:lnTo>
                <a:lnTo>
                  <a:pt x="41201" y="583667"/>
                </a:lnTo>
                <a:lnTo>
                  <a:pt x="63110" y="622711"/>
                </a:lnTo>
                <a:lnTo>
                  <a:pt x="89054" y="658936"/>
                </a:lnTo>
                <a:lnTo>
                  <a:pt x="118729" y="692038"/>
                </a:lnTo>
                <a:lnTo>
                  <a:pt x="151831" y="721713"/>
                </a:lnTo>
                <a:lnTo>
                  <a:pt x="188056" y="747657"/>
                </a:lnTo>
                <a:lnTo>
                  <a:pt x="227100" y="769566"/>
                </a:lnTo>
                <a:lnTo>
                  <a:pt x="268659" y="787136"/>
                </a:lnTo>
                <a:lnTo>
                  <a:pt x="312428" y="800062"/>
                </a:lnTo>
                <a:lnTo>
                  <a:pt x="358105" y="808040"/>
                </a:lnTo>
                <a:lnTo>
                  <a:pt x="405383" y="810767"/>
                </a:lnTo>
                <a:lnTo>
                  <a:pt x="452662" y="808040"/>
                </a:lnTo>
                <a:lnTo>
                  <a:pt x="498339" y="800062"/>
                </a:lnTo>
                <a:lnTo>
                  <a:pt x="542108" y="787136"/>
                </a:lnTo>
                <a:lnTo>
                  <a:pt x="583667" y="769566"/>
                </a:lnTo>
                <a:lnTo>
                  <a:pt x="622711" y="747657"/>
                </a:lnTo>
                <a:lnTo>
                  <a:pt x="658936" y="721713"/>
                </a:lnTo>
                <a:lnTo>
                  <a:pt x="692038" y="692038"/>
                </a:lnTo>
                <a:lnTo>
                  <a:pt x="721713" y="658936"/>
                </a:lnTo>
                <a:lnTo>
                  <a:pt x="747657" y="622711"/>
                </a:lnTo>
                <a:lnTo>
                  <a:pt x="769566" y="583667"/>
                </a:lnTo>
                <a:lnTo>
                  <a:pt x="787136" y="542108"/>
                </a:lnTo>
                <a:lnTo>
                  <a:pt x="800062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2" y="312428"/>
                </a:lnTo>
                <a:lnTo>
                  <a:pt x="787136" y="268659"/>
                </a:lnTo>
                <a:lnTo>
                  <a:pt x="769566" y="227100"/>
                </a:lnTo>
                <a:lnTo>
                  <a:pt x="747657" y="188056"/>
                </a:lnTo>
                <a:lnTo>
                  <a:pt x="721713" y="151831"/>
                </a:lnTo>
                <a:lnTo>
                  <a:pt x="692038" y="118729"/>
                </a:lnTo>
                <a:lnTo>
                  <a:pt x="658936" y="89054"/>
                </a:lnTo>
                <a:lnTo>
                  <a:pt x="622711" y="63110"/>
                </a:lnTo>
                <a:lnTo>
                  <a:pt x="583667" y="41201"/>
                </a:lnTo>
                <a:lnTo>
                  <a:pt x="542108" y="23631"/>
                </a:lnTo>
                <a:lnTo>
                  <a:pt x="498339" y="10705"/>
                </a:lnTo>
                <a:lnTo>
                  <a:pt x="452662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50200" y="2830967"/>
            <a:ext cx="428244" cy="428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2449" y="3941012"/>
            <a:ext cx="843746" cy="810895"/>
          </a:xfrm>
          <a:custGeom>
            <a:avLst/>
            <a:gdLst/>
            <a:ahLst/>
            <a:cxnLst/>
            <a:rect l="l" t="t" r="r" b="b"/>
            <a:pathLst>
              <a:path w="810895" h="810895">
                <a:moveTo>
                  <a:pt x="405383" y="0"/>
                </a:moveTo>
                <a:lnTo>
                  <a:pt x="358105" y="2727"/>
                </a:lnTo>
                <a:lnTo>
                  <a:pt x="312428" y="10705"/>
                </a:lnTo>
                <a:lnTo>
                  <a:pt x="268659" y="23631"/>
                </a:lnTo>
                <a:lnTo>
                  <a:pt x="227100" y="41201"/>
                </a:lnTo>
                <a:lnTo>
                  <a:pt x="188056" y="63110"/>
                </a:lnTo>
                <a:lnTo>
                  <a:pt x="151831" y="89054"/>
                </a:lnTo>
                <a:lnTo>
                  <a:pt x="118729" y="118729"/>
                </a:lnTo>
                <a:lnTo>
                  <a:pt x="89054" y="151831"/>
                </a:lnTo>
                <a:lnTo>
                  <a:pt x="63110" y="188056"/>
                </a:lnTo>
                <a:lnTo>
                  <a:pt x="41201" y="227100"/>
                </a:lnTo>
                <a:lnTo>
                  <a:pt x="23631" y="268659"/>
                </a:lnTo>
                <a:lnTo>
                  <a:pt x="10705" y="312428"/>
                </a:lnTo>
                <a:lnTo>
                  <a:pt x="2727" y="358105"/>
                </a:lnTo>
                <a:lnTo>
                  <a:pt x="0" y="405384"/>
                </a:lnTo>
                <a:lnTo>
                  <a:pt x="2727" y="452662"/>
                </a:lnTo>
                <a:lnTo>
                  <a:pt x="10705" y="498339"/>
                </a:lnTo>
                <a:lnTo>
                  <a:pt x="23631" y="542108"/>
                </a:lnTo>
                <a:lnTo>
                  <a:pt x="41201" y="583667"/>
                </a:lnTo>
                <a:lnTo>
                  <a:pt x="63110" y="622711"/>
                </a:lnTo>
                <a:lnTo>
                  <a:pt x="89054" y="658936"/>
                </a:lnTo>
                <a:lnTo>
                  <a:pt x="118729" y="692038"/>
                </a:lnTo>
                <a:lnTo>
                  <a:pt x="151831" y="721713"/>
                </a:lnTo>
                <a:lnTo>
                  <a:pt x="188056" y="747657"/>
                </a:lnTo>
                <a:lnTo>
                  <a:pt x="227100" y="769566"/>
                </a:lnTo>
                <a:lnTo>
                  <a:pt x="268659" y="787136"/>
                </a:lnTo>
                <a:lnTo>
                  <a:pt x="312428" y="800062"/>
                </a:lnTo>
                <a:lnTo>
                  <a:pt x="358105" y="808040"/>
                </a:lnTo>
                <a:lnTo>
                  <a:pt x="405383" y="810768"/>
                </a:lnTo>
                <a:lnTo>
                  <a:pt x="452662" y="808040"/>
                </a:lnTo>
                <a:lnTo>
                  <a:pt x="498339" y="800062"/>
                </a:lnTo>
                <a:lnTo>
                  <a:pt x="542108" y="787136"/>
                </a:lnTo>
                <a:lnTo>
                  <a:pt x="583667" y="769566"/>
                </a:lnTo>
                <a:lnTo>
                  <a:pt x="622711" y="747657"/>
                </a:lnTo>
                <a:lnTo>
                  <a:pt x="658936" y="721713"/>
                </a:lnTo>
                <a:lnTo>
                  <a:pt x="692038" y="692038"/>
                </a:lnTo>
                <a:lnTo>
                  <a:pt x="721713" y="658936"/>
                </a:lnTo>
                <a:lnTo>
                  <a:pt x="747657" y="622711"/>
                </a:lnTo>
                <a:lnTo>
                  <a:pt x="769566" y="583667"/>
                </a:lnTo>
                <a:lnTo>
                  <a:pt x="787136" y="542108"/>
                </a:lnTo>
                <a:lnTo>
                  <a:pt x="800062" y="498339"/>
                </a:lnTo>
                <a:lnTo>
                  <a:pt x="808040" y="452662"/>
                </a:lnTo>
                <a:lnTo>
                  <a:pt x="810768" y="405384"/>
                </a:lnTo>
                <a:lnTo>
                  <a:pt x="808040" y="358105"/>
                </a:lnTo>
                <a:lnTo>
                  <a:pt x="800062" y="312428"/>
                </a:lnTo>
                <a:lnTo>
                  <a:pt x="787136" y="268659"/>
                </a:lnTo>
                <a:lnTo>
                  <a:pt x="769566" y="227100"/>
                </a:lnTo>
                <a:lnTo>
                  <a:pt x="747657" y="188056"/>
                </a:lnTo>
                <a:lnTo>
                  <a:pt x="721713" y="151831"/>
                </a:lnTo>
                <a:lnTo>
                  <a:pt x="692038" y="118729"/>
                </a:lnTo>
                <a:lnTo>
                  <a:pt x="658936" y="89054"/>
                </a:lnTo>
                <a:lnTo>
                  <a:pt x="622711" y="63110"/>
                </a:lnTo>
                <a:lnTo>
                  <a:pt x="583667" y="41201"/>
                </a:lnTo>
                <a:lnTo>
                  <a:pt x="542108" y="23631"/>
                </a:lnTo>
                <a:lnTo>
                  <a:pt x="498339" y="10705"/>
                </a:lnTo>
                <a:lnTo>
                  <a:pt x="452662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85952" y="4144529"/>
            <a:ext cx="403859" cy="403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364855" y="5247073"/>
            <a:ext cx="810895" cy="812800"/>
          </a:xfrm>
          <a:custGeom>
            <a:avLst/>
            <a:gdLst/>
            <a:ahLst/>
            <a:cxnLst/>
            <a:rect l="l" t="t" r="r" b="b"/>
            <a:pathLst>
              <a:path w="810895" h="812800">
                <a:moveTo>
                  <a:pt x="405383" y="0"/>
                </a:moveTo>
                <a:lnTo>
                  <a:pt x="358105" y="2732"/>
                </a:lnTo>
                <a:lnTo>
                  <a:pt x="312428" y="10727"/>
                </a:lnTo>
                <a:lnTo>
                  <a:pt x="268659" y="23680"/>
                </a:lnTo>
                <a:lnTo>
                  <a:pt x="227100" y="41285"/>
                </a:lnTo>
                <a:lnTo>
                  <a:pt x="188056" y="63238"/>
                </a:lnTo>
                <a:lnTo>
                  <a:pt x="151831" y="89233"/>
                </a:lnTo>
                <a:lnTo>
                  <a:pt x="118729" y="118967"/>
                </a:lnTo>
                <a:lnTo>
                  <a:pt x="89054" y="152133"/>
                </a:lnTo>
                <a:lnTo>
                  <a:pt x="63110" y="188427"/>
                </a:lnTo>
                <a:lnTo>
                  <a:pt x="41201" y="227544"/>
                </a:lnTo>
                <a:lnTo>
                  <a:pt x="23631" y="269180"/>
                </a:lnTo>
                <a:lnTo>
                  <a:pt x="10705" y="313028"/>
                </a:lnTo>
                <a:lnTo>
                  <a:pt x="2727" y="358785"/>
                </a:lnTo>
                <a:lnTo>
                  <a:pt x="0" y="406146"/>
                </a:lnTo>
                <a:lnTo>
                  <a:pt x="2727" y="453511"/>
                </a:lnTo>
                <a:lnTo>
                  <a:pt x="10705" y="499271"/>
                </a:lnTo>
                <a:lnTo>
                  <a:pt x="23631" y="543121"/>
                </a:lnTo>
                <a:lnTo>
                  <a:pt x="41201" y="584758"/>
                </a:lnTo>
                <a:lnTo>
                  <a:pt x="63110" y="623875"/>
                </a:lnTo>
                <a:lnTo>
                  <a:pt x="89054" y="660169"/>
                </a:lnTo>
                <a:lnTo>
                  <a:pt x="118729" y="693334"/>
                </a:lnTo>
                <a:lnTo>
                  <a:pt x="151831" y="723066"/>
                </a:lnTo>
                <a:lnTo>
                  <a:pt x="188056" y="749059"/>
                </a:lnTo>
                <a:lnTo>
                  <a:pt x="227100" y="771010"/>
                </a:lnTo>
                <a:lnTo>
                  <a:pt x="268659" y="788614"/>
                </a:lnTo>
                <a:lnTo>
                  <a:pt x="312428" y="801565"/>
                </a:lnTo>
                <a:lnTo>
                  <a:pt x="358105" y="809559"/>
                </a:lnTo>
                <a:lnTo>
                  <a:pt x="405383" y="812292"/>
                </a:lnTo>
                <a:lnTo>
                  <a:pt x="452662" y="809559"/>
                </a:lnTo>
                <a:lnTo>
                  <a:pt x="498339" y="801565"/>
                </a:lnTo>
                <a:lnTo>
                  <a:pt x="542108" y="788614"/>
                </a:lnTo>
                <a:lnTo>
                  <a:pt x="583667" y="771010"/>
                </a:lnTo>
                <a:lnTo>
                  <a:pt x="622711" y="749059"/>
                </a:lnTo>
                <a:lnTo>
                  <a:pt x="658936" y="723066"/>
                </a:lnTo>
                <a:lnTo>
                  <a:pt x="692038" y="693334"/>
                </a:lnTo>
                <a:lnTo>
                  <a:pt x="721713" y="660169"/>
                </a:lnTo>
                <a:lnTo>
                  <a:pt x="747657" y="623875"/>
                </a:lnTo>
                <a:lnTo>
                  <a:pt x="769566" y="584758"/>
                </a:lnTo>
                <a:lnTo>
                  <a:pt x="787136" y="543121"/>
                </a:lnTo>
                <a:lnTo>
                  <a:pt x="800062" y="499271"/>
                </a:lnTo>
                <a:lnTo>
                  <a:pt x="808040" y="453511"/>
                </a:lnTo>
                <a:lnTo>
                  <a:pt x="810768" y="406146"/>
                </a:lnTo>
                <a:lnTo>
                  <a:pt x="808040" y="358785"/>
                </a:lnTo>
                <a:lnTo>
                  <a:pt x="800062" y="313028"/>
                </a:lnTo>
                <a:lnTo>
                  <a:pt x="787136" y="269180"/>
                </a:lnTo>
                <a:lnTo>
                  <a:pt x="769566" y="227544"/>
                </a:lnTo>
                <a:lnTo>
                  <a:pt x="747657" y="188427"/>
                </a:lnTo>
                <a:lnTo>
                  <a:pt x="721713" y="152133"/>
                </a:lnTo>
                <a:lnTo>
                  <a:pt x="692038" y="118967"/>
                </a:lnTo>
                <a:lnTo>
                  <a:pt x="658936" y="89233"/>
                </a:lnTo>
                <a:lnTo>
                  <a:pt x="622711" y="63238"/>
                </a:lnTo>
                <a:lnTo>
                  <a:pt x="583667" y="41285"/>
                </a:lnTo>
                <a:lnTo>
                  <a:pt x="542108" y="23680"/>
                </a:lnTo>
                <a:lnTo>
                  <a:pt x="498339" y="10727"/>
                </a:lnTo>
                <a:lnTo>
                  <a:pt x="452662" y="2732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0459" y="5461925"/>
            <a:ext cx="360288" cy="336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91800" y="275051"/>
            <a:ext cx="1459992" cy="72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3F62F341-57D6-49E5-8734-C36AEDEE2379}"/>
              </a:ext>
            </a:extLst>
          </p:cNvPr>
          <p:cNvSpPr txBox="1">
            <a:spLocks/>
          </p:cNvSpPr>
          <p:nvPr/>
        </p:nvSpPr>
        <p:spPr>
          <a:xfrm>
            <a:off x="6400800" y="1371600"/>
            <a:ext cx="2580005" cy="84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0" tIns="12065" rIns="0" bIns="0" rtlCol="0">
            <a:spAutoFit/>
          </a:bodyPr>
          <a:lstStyle>
            <a:lvl1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1pPr>
            <a:lvl2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2pPr>
            <a:lvl3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3pPr>
            <a:lvl4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4pPr>
            <a:lvl5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5pPr>
            <a:lvl6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6pPr>
            <a:lvl7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7pPr>
            <a:lvl8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8pPr>
            <a:lvl9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3600" b="1" kern="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ru-RU" sz="1800" kern="0" spc="-20" dirty="0">
                <a:solidFill>
                  <a:srgbClr val="000066"/>
                </a:solidFill>
                <a:latin typeface="Arial"/>
                <a:cs typeface="Arial"/>
              </a:rPr>
              <a:t>СОТРУДНИКОВ</a:t>
            </a:r>
            <a:endParaRPr lang="ru-RU" sz="1800" kern="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7243BF-3008-493B-96D5-1910B4E3FACA}"/>
              </a:ext>
            </a:extLst>
          </p:cNvPr>
          <p:cNvSpPr txBox="1"/>
          <p:nvPr/>
        </p:nvSpPr>
        <p:spPr>
          <a:xfrm>
            <a:off x="6400800" y="5060406"/>
            <a:ext cx="4587191" cy="13157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8415">
              <a:lnSpc>
                <a:spcPct val="100000"/>
              </a:lnSpc>
              <a:spcBef>
                <a:spcPts val="745"/>
              </a:spcBef>
            </a:pPr>
            <a:r>
              <a:rPr lang="ru-RU" sz="36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sz="3600" b="1" spc="-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lang="ru-RU" spc="-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НАСЕЛЕННЫХ</a:t>
            </a: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endParaRPr lang="en-US" spc="-1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lang="ru-RU" spc="-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AF0F503-BDB0-4DA1-A445-05A21C5CCB60}"/>
              </a:ext>
            </a:extLst>
          </p:cNvPr>
          <p:cNvSpPr txBox="1"/>
          <p:nvPr/>
        </p:nvSpPr>
        <p:spPr>
          <a:xfrm>
            <a:off x="6356450" y="3956208"/>
            <a:ext cx="4740105" cy="945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1466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POS-ТЕРМИНАЛОВ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2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r>
              <a:rPr lang="ru-RU" spc="-7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xmlns="" id="{556C717F-F06C-49B1-830E-5F6CE27263E6}"/>
              </a:ext>
            </a:extLst>
          </p:cNvPr>
          <p:cNvGrpSpPr>
            <a:grpSpLocks/>
          </p:cNvGrpSpPr>
          <p:nvPr/>
        </p:nvGrpSpPr>
        <p:grpSpPr bwMode="auto">
          <a:xfrm>
            <a:off x="2113702" y="2491091"/>
            <a:ext cx="2638789" cy="1130808"/>
            <a:chOff x="158172" y="1274570"/>
            <a:chExt cx="3814395" cy="1146699"/>
          </a:xfrm>
        </p:grpSpPr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xmlns="" id="{7455356E-5E94-44BB-BF66-2BAD89B6C5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3370" y="1274570"/>
              <a:ext cx="2398258" cy="561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indent="127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/>
              <a:r>
                <a:rPr lang="en-US" altLang="ru-RU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Pragmatica Slabserif" charset="0"/>
                </a:rPr>
                <a:t>40 </a:t>
              </a:r>
              <a:r>
                <a:rPr lang="ru-RU" altLang="ru-RU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Pragmatica Slabserif" charset="0"/>
                </a:rPr>
                <a:t>тыс.</a:t>
              </a:r>
              <a:endPara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endParaRP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xmlns="" id="{891B778D-10D2-4835-A313-DEF6E6CA48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8172" y="1765855"/>
              <a:ext cx="3814395" cy="655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>
              <a:lvl1pPr indent="127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/>
              <a:r>
                <a:rPr lang="ru-RU" altLang="ru-RU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Pragmatica Slabserif" charset="0"/>
                </a:rPr>
                <a:t>КЛИЕНТОВ - ПЕНСИОНЕРОВ</a:t>
              </a:r>
              <a:endPara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 charset="0"/>
              </a:endParaRPr>
            </a:p>
          </p:txBody>
        </p:sp>
      </p:grpSp>
      <p:sp>
        <p:nvSpPr>
          <p:cNvPr id="35" name="AutoShape 11" descr="object 7">
            <a:extLst>
              <a:ext uri="{FF2B5EF4-FFF2-40B4-BE49-F238E27FC236}">
                <a16:creationId xmlns:a16="http://schemas.microsoft.com/office/drawing/2014/main" xmlns="" id="{204FF0BE-7347-45AF-8F2A-33B613ADF0DC}"/>
              </a:ext>
            </a:extLst>
          </p:cNvPr>
          <p:cNvSpPr>
            <a:spLocks/>
          </p:cNvSpPr>
          <p:nvPr/>
        </p:nvSpPr>
        <p:spPr bwMode="auto">
          <a:xfrm>
            <a:off x="1049929" y="2661199"/>
            <a:ext cx="809625" cy="814388"/>
          </a:xfrm>
          <a:custGeom>
            <a:avLst/>
            <a:gdLst>
              <a:gd name="T0" fmla="*/ 568739898 w 21600"/>
              <a:gd name="T1" fmla="*/ 578837431 h 21600"/>
              <a:gd name="T2" fmla="*/ 568739898 w 21600"/>
              <a:gd name="T3" fmla="*/ 578837431 h 21600"/>
              <a:gd name="T4" fmla="*/ 568739898 w 21600"/>
              <a:gd name="T5" fmla="*/ 578837431 h 21600"/>
              <a:gd name="T6" fmla="*/ 568739898 w 21600"/>
              <a:gd name="T7" fmla="*/ 5788374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9540" y="73"/>
                </a:lnTo>
                <a:lnTo>
                  <a:pt x="8324" y="285"/>
                </a:lnTo>
                <a:lnTo>
                  <a:pt x="7158" y="630"/>
                </a:lnTo>
                <a:lnTo>
                  <a:pt x="6050" y="1098"/>
                </a:lnTo>
                <a:lnTo>
                  <a:pt x="5010" y="1681"/>
                </a:lnTo>
                <a:lnTo>
                  <a:pt x="4045" y="2373"/>
                </a:lnTo>
                <a:lnTo>
                  <a:pt x="3163" y="3163"/>
                </a:lnTo>
                <a:lnTo>
                  <a:pt x="2373" y="4045"/>
                </a:lnTo>
                <a:lnTo>
                  <a:pt x="1681" y="5010"/>
                </a:lnTo>
                <a:lnTo>
                  <a:pt x="1098" y="6050"/>
                </a:lnTo>
                <a:lnTo>
                  <a:pt x="630" y="7157"/>
                </a:lnTo>
                <a:lnTo>
                  <a:pt x="285" y="8324"/>
                </a:lnTo>
                <a:lnTo>
                  <a:pt x="73" y="9540"/>
                </a:lnTo>
                <a:lnTo>
                  <a:pt x="0" y="10800"/>
                </a:lnTo>
                <a:lnTo>
                  <a:pt x="73" y="12060"/>
                </a:lnTo>
                <a:lnTo>
                  <a:pt x="285" y="13276"/>
                </a:lnTo>
                <a:lnTo>
                  <a:pt x="630" y="14443"/>
                </a:lnTo>
                <a:lnTo>
                  <a:pt x="1098" y="15550"/>
                </a:lnTo>
                <a:lnTo>
                  <a:pt x="1681" y="16590"/>
                </a:lnTo>
                <a:lnTo>
                  <a:pt x="2373" y="17555"/>
                </a:lnTo>
                <a:lnTo>
                  <a:pt x="3163" y="18437"/>
                </a:lnTo>
                <a:lnTo>
                  <a:pt x="4045" y="19227"/>
                </a:lnTo>
                <a:lnTo>
                  <a:pt x="5010" y="19919"/>
                </a:lnTo>
                <a:lnTo>
                  <a:pt x="6050" y="20502"/>
                </a:lnTo>
                <a:lnTo>
                  <a:pt x="7158" y="20970"/>
                </a:lnTo>
                <a:lnTo>
                  <a:pt x="8324" y="21315"/>
                </a:lnTo>
                <a:lnTo>
                  <a:pt x="9540" y="21527"/>
                </a:lnTo>
                <a:lnTo>
                  <a:pt x="10800" y="21600"/>
                </a:lnTo>
                <a:lnTo>
                  <a:pt x="12059" y="21527"/>
                </a:lnTo>
                <a:lnTo>
                  <a:pt x="13276" y="21315"/>
                </a:lnTo>
                <a:lnTo>
                  <a:pt x="14442" y="20970"/>
                </a:lnTo>
                <a:lnTo>
                  <a:pt x="15550" y="20502"/>
                </a:lnTo>
                <a:lnTo>
                  <a:pt x="16590" y="19919"/>
                </a:lnTo>
                <a:lnTo>
                  <a:pt x="17555" y="19227"/>
                </a:lnTo>
                <a:lnTo>
                  <a:pt x="18437" y="18437"/>
                </a:lnTo>
                <a:lnTo>
                  <a:pt x="19227" y="17555"/>
                </a:lnTo>
                <a:lnTo>
                  <a:pt x="19919" y="16590"/>
                </a:lnTo>
                <a:lnTo>
                  <a:pt x="20502" y="15550"/>
                </a:lnTo>
                <a:lnTo>
                  <a:pt x="20970" y="14443"/>
                </a:lnTo>
                <a:lnTo>
                  <a:pt x="21315" y="13276"/>
                </a:lnTo>
                <a:lnTo>
                  <a:pt x="21527" y="12060"/>
                </a:lnTo>
                <a:lnTo>
                  <a:pt x="21600" y="10800"/>
                </a:lnTo>
                <a:lnTo>
                  <a:pt x="21527" y="9540"/>
                </a:lnTo>
                <a:lnTo>
                  <a:pt x="21315" y="8324"/>
                </a:lnTo>
                <a:lnTo>
                  <a:pt x="20970" y="7157"/>
                </a:lnTo>
                <a:lnTo>
                  <a:pt x="20502" y="6050"/>
                </a:lnTo>
                <a:lnTo>
                  <a:pt x="19919" y="5010"/>
                </a:lnTo>
                <a:lnTo>
                  <a:pt x="19227" y="4045"/>
                </a:lnTo>
                <a:lnTo>
                  <a:pt x="18437" y="3163"/>
                </a:lnTo>
                <a:lnTo>
                  <a:pt x="17555" y="2373"/>
                </a:lnTo>
                <a:lnTo>
                  <a:pt x="16590" y="1681"/>
                </a:lnTo>
                <a:lnTo>
                  <a:pt x="15550" y="1098"/>
                </a:lnTo>
                <a:lnTo>
                  <a:pt x="14442" y="630"/>
                </a:lnTo>
                <a:lnTo>
                  <a:pt x="13276" y="285"/>
                </a:lnTo>
                <a:lnTo>
                  <a:pt x="12059" y="73"/>
                </a:lnTo>
                <a:lnTo>
                  <a:pt x="10800" y="0"/>
                </a:lnTo>
                <a:close/>
              </a:path>
            </a:pathLst>
          </a:custGeom>
          <a:solidFill>
            <a:srgbClr val="607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72" descr="https://cdn1.iconfinder.com/data/icons/family-line/512/grandma_grandmother_old_woman-512.png">
            <a:extLst>
              <a:ext uri="{FF2B5EF4-FFF2-40B4-BE49-F238E27FC236}">
                <a16:creationId xmlns:a16="http://schemas.microsoft.com/office/drawing/2014/main" xmlns="" id="{6BCC46E2-DA40-45E9-B133-833D5D9A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64" y="2797226"/>
            <a:ext cx="511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7E84E1-1160-4B57-A2BF-903D9CD09D46}"/>
              </a:ext>
            </a:extLst>
          </p:cNvPr>
          <p:cNvSpPr txBox="1"/>
          <p:nvPr/>
        </p:nvSpPr>
        <p:spPr>
          <a:xfrm>
            <a:off x="2138052" y="1343013"/>
            <a:ext cx="2262637" cy="9489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b="1" spc="-5" dirty="0">
                <a:solidFill>
                  <a:srgbClr val="C00000"/>
                </a:solidFill>
                <a:latin typeface="Arial"/>
                <a:cs typeface="Arial"/>
              </a:rPr>
              <a:t>151 тыс. </a:t>
            </a:r>
            <a:endParaRPr lang="ru-RU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ru-RU" spc="-10" dirty="0">
                <a:solidFill>
                  <a:srgbClr val="000066"/>
                </a:solidFill>
                <a:latin typeface="Arial"/>
                <a:cs typeface="Arial"/>
              </a:rPr>
              <a:t>КЛИЕНТОВ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F06123F-D156-4155-A18E-331FFBB1ACBC}"/>
              </a:ext>
            </a:extLst>
          </p:cNvPr>
          <p:cNvSpPr txBox="1"/>
          <p:nvPr/>
        </p:nvSpPr>
        <p:spPr>
          <a:xfrm>
            <a:off x="2122954" y="3922088"/>
            <a:ext cx="2885854" cy="936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-5" dirty="0">
                <a:solidFill>
                  <a:srgbClr val="C00000"/>
                </a:solidFill>
                <a:latin typeface="Arial"/>
                <a:cs typeface="Arial"/>
              </a:rPr>
              <a:t>467</a:t>
            </a:r>
            <a:r>
              <a:rPr lang="ru-RU" sz="3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lang="ru-RU"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pc="-30" dirty="0">
                <a:solidFill>
                  <a:srgbClr val="000066"/>
                </a:solidFill>
                <a:latin typeface="Arial"/>
                <a:cs typeface="Arial"/>
              </a:rPr>
              <a:t>ТОЧЕК</a:t>
            </a:r>
            <a:r>
              <a:rPr lang="ru-RU" spc="-15" dirty="0">
                <a:solidFill>
                  <a:srgbClr val="000066"/>
                </a:solidFill>
                <a:latin typeface="Arial"/>
                <a:cs typeface="Arial"/>
              </a:rPr>
              <a:t> ПРИСУТСТВИЯ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00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BAB158-F754-4871-8121-19143C2E09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55647" y="6552566"/>
            <a:ext cx="198772" cy="21544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6FC951-2FD7-42B8-8B3A-0740A11063AC}"/>
              </a:ext>
            </a:extLst>
          </p:cNvPr>
          <p:cNvSpPr/>
          <p:nvPr/>
        </p:nvSpPr>
        <p:spPr>
          <a:xfrm>
            <a:off x="381000" y="381000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УЧАСТИЕ В ГОСУДАРСТВЕННЫХ ПРОЕКТАХ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Изображение 2">
            <a:extLst>
              <a:ext uri="{FF2B5EF4-FFF2-40B4-BE49-F238E27FC236}">
                <a16:creationId xmlns:a16="http://schemas.microsoft.com/office/drawing/2014/main" xmlns="" id="{D16896E6-C1CF-4191-B801-B6F39B759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5" y="1289122"/>
            <a:ext cx="1967265" cy="110407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9FB92EA-0C9B-4470-81AC-C423AECE54AF}"/>
              </a:ext>
            </a:extLst>
          </p:cNvPr>
          <p:cNvSpPr/>
          <p:nvPr/>
        </p:nvSpPr>
        <p:spPr>
          <a:xfrm>
            <a:off x="1846645" y="1289122"/>
            <a:ext cx="9906000" cy="5371166"/>
          </a:xfrm>
          <a:prstGeom prst="rect">
            <a:avLst/>
          </a:prstGeom>
        </p:spPr>
        <p:txBody>
          <a:bodyPr/>
          <a:lstStyle/>
          <a:p>
            <a:pPr marL="457177" lvl="1" algn="just"/>
            <a:endParaRPr lang="en-US" sz="196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учетной записи граждан на портале Госуслуги через Почта Банк Онлайн и в отделениях Банка. После подтверждения учетной записи клиенту доступны все услуги портала. </a:t>
            </a:r>
          </a:p>
          <a:p>
            <a:pPr marL="457177" lvl="1"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Будучи пионером применения биометрических технологий, которые значительно повышают безопасность и эффективность деятельности, Почта Банк является одним из ключевых участников Единой биометрической системы (ЕБС) и собирает биометрию более чем в 470 отделениях Банка в          83 регионах присутствия. После проведения удаленной идентификации клиенту,  зарегистрированному в ЕБС, открывается доступ к использованию широкого спектра продуктов и услуг Банка посредством Почта Банк Онлайн. 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7" lvl="1"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июне 2020 г. Почта Банк завершил интеграцию с сервисом «Цифровой профиль» – совместным проектом Минкомсвязи РФ и Банком России, – доступным всем пользователям портала Госуслуги в рамках реализации национальной программы «Цифровая экономика РФ». Это позволяет клиентам Банка, имеющим подтвержденную учетную запись на портале Госуслуги, удобно и быстро заполнять онлайн – заявку на кредитную карту на сайте и в приложении Почта Банка, а также повысить вероятность одобрения по кредиту. В дальнейшем по этой технологии можно будет оформить любой продукт Банка. </a:t>
            </a:r>
          </a:p>
          <a:p>
            <a:pPr marL="457177" lvl="1" algn="just"/>
            <a:endParaRPr lang="ru-RU" sz="18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8088" lvl="1" indent="-200911" algn="just">
              <a:buFont typeface="Arial" charset="0"/>
              <a:buChar char="•"/>
            </a:pPr>
            <a:endParaRPr lang="ru-RU" sz="196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8088" lvl="1" indent="-200911">
              <a:buFont typeface="Arial" charset="0"/>
              <a:buChar char="•"/>
            </a:pPr>
            <a:endParaRPr lang="ru-RU" sz="1969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3">
            <a:extLst>
              <a:ext uri="{FF2B5EF4-FFF2-40B4-BE49-F238E27FC236}">
                <a16:creationId xmlns:a16="http://schemas.microsoft.com/office/drawing/2014/main" xmlns="" id="{85B0BAF3-22DB-4D3E-B5FE-77ABC8836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3" y="2438400"/>
            <a:ext cx="1896697" cy="1611049"/>
          </a:xfrm>
          <a:prstGeom prst="rect">
            <a:avLst/>
          </a:prstGeom>
        </p:spPr>
      </p:pic>
      <p:pic>
        <p:nvPicPr>
          <p:cNvPr id="9" name="Изображение 4">
            <a:extLst>
              <a:ext uri="{FF2B5EF4-FFF2-40B4-BE49-F238E27FC236}">
                <a16:creationId xmlns:a16="http://schemas.microsoft.com/office/drawing/2014/main" xmlns="" id="{837982BE-8651-42FF-9A8E-50921FA07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8" y="4427370"/>
            <a:ext cx="1384917" cy="1141508"/>
          </a:xfrm>
          <a:prstGeom prst="rect">
            <a:avLst/>
          </a:prstGeom>
        </p:spPr>
      </p:pic>
      <p:sp>
        <p:nvSpPr>
          <p:cNvPr id="10" name="object 20">
            <a:extLst>
              <a:ext uri="{FF2B5EF4-FFF2-40B4-BE49-F238E27FC236}">
                <a16:creationId xmlns:a16="http://schemas.microsoft.com/office/drawing/2014/main" xmlns="" id="{1FC4DB77-7924-4650-8453-61C65DFAF947}"/>
              </a:ext>
            </a:extLst>
          </p:cNvPr>
          <p:cNvSpPr/>
          <p:nvPr/>
        </p:nvSpPr>
        <p:spPr>
          <a:xfrm>
            <a:off x="10591379" y="152400"/>
            <a:ext cx="1463040" cy="725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433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96">
            <a:extLst>
              <a:ext uri="{FF2B5EF4-FFF2-40B4-BE49-F238E27FC236}">
                <a16:creationId xmlns:a16="http://schemas.microsoft.com/office/drawing/2014/main" xmlns="" id="{E63FA827-6F75-477F-90D8-1DAA1DBE1EBB}"/>
              </a:ext>
            </a:extLst>
          </p:cNvPr>
          <p:cNvSpPr txBox="1">
            <a:spLocks/>
          </p:cNvSpPr>
          <p:nvPr/>
        </p:nvSpPr>
        <p:spPr>
          <a:xfrm>
            <a:off x="1034572" y="135839"/>
            <a:ext cx="11051986" cy="483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5080" indent="127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all" spc="-58" baseline="0">
                <a:ln>
                  <a:noFill/>
                </a:ln>
                <a:solidFill>
                  <a:srgbClr val="D42040"/>
                </a:solidFill>
                <a:uFillTx/>
                <a:latin typeface="DIN Pro Black"/>
                <a:ea typeface="DIN Pro Black"/>
                <a:cs typeface="DIN Pro Black"/>
                <a:sym typeface="DIN Pro Black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9pPr>
          </a:lstStyle>
          <a:p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Какие дома строят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2838D82-DC7A-4543-BF7A-5A035C5B0495}"/>
              </a:ext>
            </a:extLst>
          </p:cNvPr>
          <p:cNvSpPr/>
          <p:nvPr/>
        </p:nvSpPr>
        <p:spPr>
          <a:xfrm>
            <a:off x="5863771" y="4870124"/>
            <a:ext cx="6328229" cy="1987876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white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F3C18EC-5390-4CF1-9512-DEFBF26A36FB}"/>
              </a:ext>
            </a:extLst>
          </p:cNvPr>
          <p:cNvSpPr/>
          <p:nvPr/>
        </p:nvSpPr>
        <p:spPr>
          <a:xfrm>
            <a:off x="5863771" y="1103991"/>
            <a:ext cx="6328229" cy="1843729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white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E89AEE5-E423-4107-9D8F-C0C2CAA11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8"/>
          <a:stretch/>
        </p:blipFill>
        <p:spPr>
          <a:xfrm>
            <a:off x="14473" y="516835"/>
            <a:ext cx="7755198" cy="6348860"/>
          </a:xfrm>
          <a:prstGeom prst="parallelogram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DCE6886E-3F00-4B80-B68C-8F70FAB6B778}"/>
              </a:ext>
            </a:extLst>
          </p:cNvPr>
          <p:cNvSpPr/>
          <p:nvPr/>
        </p:nvSpPr>
        <p:spPr>
          <a:xfrm>
            <a:off x="7899441" y="2473615"/>
            <a:ext cx="4134032" cy="332935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black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07239CC-ECC0-413B-B5B0-54F9796A9D2A}"/>
              </a:ext>
            </a:extLst>
          </p:cNvPr>
          <p:cNvSpPr/>
          <p:nvPr/>
        </p:nvSpPr>
        <p:spPr>
          <a:xfrm>
            <a:off x="7887210" y="3866547"/>
            <a:ext cx="4146263" cy="332935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black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FFFA30BB-349A-415D-BD99-C1D899CBD752}"/>
              </a:ext>
            </a:extLst>
          </p:cNvPr>
          <p:cNvSpPr/>
          <p:nvPr/>
        </p:nvSpPr>
        <p:spPr>
          <a:xfrm>
            <a:off x="6527800" y="5788164"/>
            <a:ext cx="5580089" cy="384036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42341"/>
            <a:endParaRPr lang="ru-RU" sz="1855">
              <a:solidFill>
                <a:prstClr val="black"/>
              </a:solidFill>
            </a:endParaRPr>
          </a:p>
        </p:txBody>
      </p:sp>
      <p:sp>
        <p:nvSpPr>
          <p:cNvPr id="27" name="Номер слайда 6">
            <a:extLst>
              <a:ext uri="{FF2B5EF4-FFF2-40B4-BE49-F238E27FC236}">
                <a16:creationId xmlns:a16="http://schemas.microsoft.com/office/drawing/2014/main" xmlns="" id="{0E3AD1C8-6324-4223-9329-C8BE3461A70E}"/>
              </a:ext>
            </a:extLst>
          </p:cNvPr>
          <p:cNvSpPr txBox="1">
            <a:spLocks/>
          </p:cNvSpPr>
          <p:nvPr/>
        </p:nvSpPr>
        <p:spPr>
          <a:xfrm>
            <a:off x="9110026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170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341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3511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4682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2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7023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8192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69362" algn="l" defTabSz="942341" rtl="0" eaLnBrk="1" latinLnBrk="0" hangingPunct="1">
              <a:defRPr sz="1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19B1F2-3B65-470A-B9B3-1B4A6F7D976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xmlns="" id="{47F7C4CC-DE6D-4047-A5DD-60B380408320}"/>
              </a:ext>
            </a:extLst>
          </p:cNvPr>
          <p:cNvGraphicFramePr>
            <a:graphicFrameLocks/>
          </p:cNvGraphicFramePr>
          <p:nvPr/>
        </p:nvGraphicFramePr>
        <p:xfrm>
          <a:off x="5534349" y="1011387"/>
          <a:ext cx="6539346" cy="218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5D75AF0-53EC-49E3-A697-346C3FDD32E7}"/>
              </a:ext>
            </a:extLst>
          </p:cNvPr>
          <p:cNvSpPr txBox="1"/>
          <p:nvPr/>
        </p:nvSpPr>
        <p:spPr>
          <a:xfrm>
            <a:off x="6980980" y="3039503"/>
            <a:ext cx="382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2341"/>
            <a:r>
              <a:rPr lang="ru-RU" sz="2400" dirty="0">
                <a:solidFill>
                  <a:srgbClr val="07168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Площадь дома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BF907D1-61DA-4E89-9C53-93182D93AF08}"/>
              </a:ext>
            </a:extLst>
          </p:cNvPr>
          <p:cNvSpPr txBox="1"/>
          <p:nvPr/>
        </p:nvSpPr>
        <p:spPr>
          <a:xfrm>
            <a:off x="6841317" y="4870124"/>
            <a:ext cx="594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2341"/>
            <a:r>
              <a:rPr lang="ru-RU" sz="2400" dirty="0">
                <a:solidFill>
                  <a:srgbClr val="07168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Источники финансирования</a:t>
            </a:r>
          </a:p>
        </p:txBody>
      </p:sp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xmlns="" id="{77B79C41-9CBE-402F-8EE5-D157D24319A9}"/>
              </a:ext>
            </a:extLst>
          </p:cNvPr>
          <p:cNvGraphicFramePr>
            <a:graphicFrameLocks/>
          </p:cNvGraphicFramePr>
          <p:nvPr/>
        </p:nvGraphicFramePr>
        <p:xfrm>
          <a:off x="7969505" y="3436695"/>
          <a:ext cx="5487473" cy="173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xmlns="" id="{4EA6C348-D243-454B-8EBC-AF31EB51680C}"/>
              </a:ext>
            </a:extLst>
          </p:cNvPr>
          <p:cNvGraphicFramePr>
            <a:graphicFrameLocks/>
          </p:cNvGraphicFramePr>
          <p:nvPr/>
        </p:nvGraphicFramePr>
        <p:xfrm>
          <a:off x="6186364" y="5263224"/>
          <a:ext cx="7256572" cy="168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Рисунок 3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53" y="61629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0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B0CB927-C941-474D-9AF1-0BF94305C0B7}"/>
              </a:ext>
            </a:extLst>
          </p:cNvPr>
          <p:cNvSpPr/>
          <p:nvPr/>
        </p:nvSpPr>
        <p:spPr>
          <a:xfrm>
            <a:off x="3217257" y="2726892"/>
            <a:ext cx="4647397" cy="40180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xmlns="" id="{9FEA7D3D-F1B4-40DA-B4F4-695A2702072A}"/>
              </a:ext>
            </a:extLst>
          </p:cNvPr>
          <p:cNvSpPr/>
          <p:nvPr/>
        </p:nvSpPr>
        <p:spPr>
          <a:xfrm>
            <a:off x="465648" y="3405788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294" y="473202"/>
            <a:ext cx="1117630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КРЕДИТОВАНИЯ ЗАГОРОДНЫХ ДОМОВ</a:t>
            </a:r>
            <a:endParaRPr sz="2800" b="1" spc="-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2849B80-5D40-4C13-877B-3F2F95EC3B2D}"/>
              </a:ext>
            </a:extLst>
          </p:cNvPr>
          <p:cNvSpPr/>
          <p:nvPr/>
        </p:nvSpPr>
        <p:spPr>
          <a:xfrm>
            <a:off x="1327621" y="3374555"/>
            <a:ext cx="445304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Программы кредитования для клиентов:  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4.9%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годовых (с услугой страхования)</a:t>
            </a:r>
          </a:p>
          <a:p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9.9% 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</a:p>
        </p:txBody>
      </p:sp>
      <p:pic>
        <p:nvPicPr>
          <p:cNvPr id="47" name="Рисунок 46" descr="Дом">
            <a:extLst>
              <a:ext uri="{FF2B5EF4-FFF2-40B4-BE49-F238E27FC236}">
                <a16:creationId xmlns:a16="http://schemas.microsoft.com/office/drawing/2014/main" xmlns="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3600" y="4957897"/>
            <a:ext cx="642250" cy="642250"/>
          </a:xfrm>
          <a:prstGeom prst="rect">
            <a:avLst/>
          </a:prstGeom>
        </p:spPr>
      </p:pic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xmlns="" id="{E6EEA7BB-4967-4BD7-86EC-162D1FAF5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9198" y="3450557"/>
            <a:ext cx="774873" cy="77487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53FDE0-4B07-4B54-948F-71686ED094C8}"/>
              </a:ext>
            </a:extLst>
          </p:cNvPr>
          <p:cNvSpPr/>
          <p:nvPr/>
        </p:nvSpPr>
        <p:spPr>
          <a:xfrm>
            <a:off x="475104" y="960336"/>
            <a:ext cx="1112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Мы уверены, что конкурентоспособные и выгодные для компаний-производителей и клиентов условия программы позволят обеспечить дополнительный стимул для развития предпринимательской активности на рынке строительства жилых зданий. </a:t>
            </a:r>
          </a:p>
          <a:p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Почта Банк заботится о своих клиентах и тщательно проверяет строительные компании, прежде чем аккредитовать их для работы с гражданами в рамках программы. Такой подход минимизирует риски неисполнения договора и некачественного или несвоевременного выполнения работ.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60E54BA-E8A1-4B65-8B70-C8D702EEE19C}"/>
              </a:ext>
            </a:extLst>
          </p:cNvPr>
          <p:cNvGrpSpPr/>
          <p:nvPr/>
        </p:nvGrpSpPr>
        <p:grpSpPr>
          <a:xfrm>
            <a:off x="504782" y="4243988"/>
            <a:ext cx="810895" cy="785212"/>
            <a:chOff x="465647" y="3805639"/>
            <a:chExt cx="810895" cy="785212"/>
          </a:xfrm>
        </p:grpSpPr>
        <p:sp>
          <p:nvSpPr>
            <p:cNvPr id="27" name="object 7">
              <a:extLst>
                <a:ext uri="{FF2B5EF4-FFF2-40B4-BE49-F238E27FC236}">
                  <a16:creationId xmlns:a16="http://schemas.microsoft.com/office/drawing/2014/main" xmlns="" id="{230E6B78-50EB-415F-8E6A-9A350375634B}"/>
                </a:ext>
              </a:extLst>
            </p:cNvPr>
            <p:cNvSpPr/>
            <p:nvPr/>
          </p:nvSpPr>
          <p:spPr>
            <a:xfrm>
              <a:off x="465647" y="3805639"/>
              <a:ext cx="810895" cy="785212"/>
            </a:xfrm>
            <a:custGeom>
              <a:avLst/>
              <a:gdLst/>
              <a:ahLst/>
              <a:cxnLst/>
              <a:rect l="l" t="t" r="r" b="b"/>
              <a:pathLst>
                <a:path w="810894" h="810895">
                  <a:moveTo>
                    <a:pt x="405383" y="0"/>
                  </a:moveTo>
                  <a:lnTo>
                    <a:pt x="358107" y="2727"/>
                  </a:lnTo>
                  <a:lnTo>
                    <a:pt x="312432" y="10705"/>
                  </a:lnTo>
                  <a:lnTo>
                    <a:pt x="268664" y="23631"/>
                  </a:lnTo>
                  <a:lnTo>
                    <a:pt x="227105" y="41201"/>
                  </a:lnTo>
                  <a:lnTo>
                    <a:pt x="188062" y="63110"/>
                  </a:lnTo>
                  <a:lnTo>
                    <a:pt x="151836" y="89054"/>
                  </a:lnTo>
                  <a:lnTo>
                    <a:pt x="118733" y="118729"/>
                  </a:lnTo>
                  <a:lnTo>
                    <a:pt x="89058" y="151831"/>
                  </a:lnTo>
                  <a:lnTo>
                    <a:pt x="63113" y="188056"/>
                  </a:lnTo>
                  <a:lnTo>
                    <a:pt x="41203" y="227100"/>
                  </a:lnTo>
                  <a:lnTo>
                    <a:pt x="23633" y="268659"/>
                  </a:lnTo>
                  <a:lnTo>
                    <a:pt x="10706" y="312428"/>
                  </a:lnTo>
                  <a:lnTo>
                    <a:pt x="2727" y="358105"/>
                  </a:lnTo>
                  <a:lnTo>
                    <a:pt x="0" y="405383"/>
                  </a:lnTo>
                  <a:lnTo>
                    <a:pt x="2727" y="452662"/>
                  </a:lnTo>
                  <a:lnTo>
                    <a:pt x="10706" y="498339"/>
                  </a:lnTo>
                  <a:lnTo>
                    <a:pt x="23633" y="542108"/>
                  </a:lnTo>
                  <a:lnTo>
                    <a:pt x="41203" y="583667"/>
                  </a:lnTo>
                  <a:lnTo>
                    <a:pt x="63113" y="622711"/>
                  </a:lnTo>
                  <a:lnTo>
                    <a:pt x="89058" y="658936"/>
                  </a:lnTo>
                  <a:lnTo>
                    <a:pt x="118733" y="692038"/>
                  </a:lnTo>
                  <a:lnTo>
                    <a:pt x="151836" y="721713"/>
                  </a:lnTo>
                  <a:lnTo>
                    <a:pt x="188062" y="747657"/>
                  </a:lnTo>
                  <a:lnTo>
                    <a:pt x="227105" y="769566"/>
                  </a:lnTo>
                  <a:lnTo>
                    <a:pt x="268664" y="787136"/>
                  </a:lnTo>
                  <a:lnTo>
                    <a:pt x="312432" y="800062"/>
                  </a:lnTo>
                  <a:lnTo>
                    <a:pt x="358107" y="808040"/>
                  </a:lnTo>
                  <a:lnTo>
                    <a:pt x="405383" y="810767"/>
                  </a:lnTo>
                  <a:lnTo>
                    <a:pt x="452660" y="808040"/>
                  </a:lnTo>
                  <a:lnTo>
                    <a:pt x="498335" y="800062"/>
                  </a:lnTo>
                  <a:lnTo>
                    <a:pt x="542103" y="787136"/>
                  </a:lnTo>
                  <a:lnTo>
                    <a:pt x="583662" y="769566"/>
                  </a:lnTo>
                  <a:lnTo>
                    <a:pt x="622705" y="747657"/>
                  </a:lnTo>
                  <a:lnTo>
                    <a:pt x="658931" y="721713"/>
                  </a:lnTo>
                  <a:lnTo>
                    <a:pt x="692034" y="692038"/>
                  </a:lnTo>
                  <a:lnTo>
                    <a:pt x="721709" y="658936"/>
                  </a:lnTo>
                  <a:lnTo>
                    <a:pt x="747654" y="622711"/>
                  </a:lnTo>
                  <a:lnTo>
                    <a:pt x="769564" y="583667"/>
                  </a:lnTo>
                  <a:lnTo>
                    <a:pt x="787134" y="542108"/>
                  </a:lnTo>
                  <a:lnTo>
                    <a:pt x="800061" y="498339"/>
                  </a:lnTo>
                  <a:lnTo>
                    <a:pt x="808040" y="452662"/>
                  </a:lnTo>
                  <a:lnTo>
                    <a:pt x="810768" y="405383"/>
                  </a:lnTo>
                  <a:lnTo>
                    <a:pt x="808040" y="358105"/>
                  </a:lnTo>
                  <a:lnTo>
                    <a:pt x="800061" y="312428"/>
                  </a:lnTo>
                  <a:lnTo>
                    <a:pt x="787134" y="268659"/>
                  </a:lnTo>
                  <a:lnTo>
                    <a:pt x="769564" y="227100"/>
                  </a:lnTo>
                  <a:lnTo>
                    <a:pt x="747654" y="188056"/>
                  </a:lnTo>
                  <a:lnTo>
                    <a:pt x="721709" y="151831"/>
                  </a:lnTo>
                  <a:lnTo>
                    <a:pt x="692034" y="118729"/>
                  </a:lnTo>
                  <a:lnTo>
                    <a:pt x="658931" y="89054"/>
                  </a:lnTo>
                  <a:lnTo>
                    <a:pt x="622705" y="63110"/>
                  </a:lnTo>
                  <a:lnTo>
                    <a:pt x="583662" y="41201"/>
                  </a:lnTo>
                  <a:lnTo>
                    <a:pt x="542103" y="23631"/>
                  </a:lnTo>
                  <a:lnTo>
                    <a:pt x="498335" y="10705"/>
                  </a:lnTo>
                  <a:lnTo>
                    <a:pt x="452660" y="2727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6074A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7" name="Рисунок 6" descr="Дом">
              <a:extLst>
                <a:ext uri="{FF2B5EF4-FFF2-40B4-BE49-F238E27FC236}">
                  <a16:creationId xmlns:a16="http://schemas.microsoft.com/office/drawing/2014/main" xmlns="" id="{2606275B-608B-47B4-B241-57918AB7E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30347" y="3840099"/>
              <a:ext cx="681493" cy="681493"/>
            </a:xfrm>
            <a:prstGeom prst="rect">
              <a:avLst/>
            </a:prstGeom>
          </p:spPr>
        </p:pic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759C347-0612-4447-9CB2-F55D34551085}"/>
              </a:ext>
            </a:extLst>
          </p:cNvPr>
          <p:cNvSpPr/>
          <p:nvPr/>
        </p:nvSpPr>
        <p:spPr>
          <a:xfrm>
            <a:off x="1363114" y="4485730"/>
            <a:ext cx="56628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Оформление без залога и поручителей</a:t>
            </a:r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xmlns="" id="{67634F06-6D6E-4D6B-9940-3C42A3D4D6A4}"/>
              </a:ext>
            </a:extLst>
          </p:cNvPr>
          <p:cNvSpPr/>
          <p:nvPr/>
        </p:nvSpPr>
        <p:spPr>
          <a:xfrm>
            <a:off x="502981" y="5082188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12" name="Рисунок 11" descr="Будильник">
            <a:extLst>
              <a:ext uri="{FF2B5EF4-FFF2-40B4-BE49-F238E27FC236}">
                <a16:creationId xmlns:a16="http://schemas.microsoft.com/office/drawing/2014/main" xmlns="" id="{88FC213A-AE54-41AD-816B-FB172272F6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3356" y="5119406"/>
            <a:ext cx="747994" cy="747994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37E1FCDC-67A5-40E9-8917-AD7105DC92C6}"/>
              </a:ext>
            </a:extLst>
          </p:cNvPr>
          <p:cNvSpPr/>
          <p:nvPr/>
        </p:nvSpPr>
        <p:spPr>
          <a:xfrm>
            <a:off x="1406229" y="5293347"/>
            <a:ext cx="56628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Решение Банка в течение часа</a:t>
            </a: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xmlns="" id="{957D65F6-B9D7-411C-8D38-987FA5871776}"/>
              </a:ext>
            </a:extLst>
          </p:cNvPr>
          <p:cNvSpPr/>
          <p:nvPr/>
        </p:nvSpPr>
        <p:spPr>
          <a:xfrm>
            <a:off x="6037704" y="5015168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14" name="Рисунок 13" descr="Женщина с коляской">
            <a:extLst>
              <a:ext uri="{FF2B5EF4-FFF2-40B4-BE49-F238E27FC236}">
                <a16:creationId xmlns:a16="http://schemas.microsoft.com/office/drawing/2014/main" xmlns="" id="{96389D61-6A5D-41EC-87DE-7D453658FD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26152" y="5020623"/>
            <a:ext cx="708057" cy="708057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C102A14-A65E-4000-A132-03A14E9D0CDA}"/>
              </a:ext>
            </a:extLst>
          </p:cNvPr>
          <p:cNvSpPr/>
          <p:nvPr/>
        </p:nvSpPr>
        <p:spPr>
          <a:xfrm>
            <a:off x="6935596" y="5119444"/>
            <a:ext cx="44428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материнского капитала в счёт частичного или полного погашения основного долга </a:t>
            </a: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xmlns="" id="{E896072A-2731-4366-A607-F0153FE87CE3}"/>
              </a:ext>
            </a:extLst>
          </p:cNvPr>
          <p:cNvSpPr/>
          <p:nvPr/>
        </p:nvSpPr>
        <p:spPr>
          <a:xfrm>
            <a:off x="5979900" y="3280305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7" name="object 7">
            <a:extLst>
              <a:ext uri="{FF2B5EF4-FFF2-40B4-BE49-F238E27FC236}">
                <a16:creationId xmlns:a16="http://schemas.microsoft.com/office/drawing/2014/main" xmlns="" id="{5DC40352-4A2A-4345-B3CB-C52995BF104C}"/>
              </a:ext>
            </a:extLst>
          </p:cNvPr>
          <p:cNvSpPr/>
          <p:nvPr/>
        </p:nvSpPr>
        <p:spPr>
          <a:xfrm>
            <a:off x="6009822" y="4111007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5D69CFD9-0A2C-4514-BF95-3CCC69DAA474}"/>
              </a:ext>
            </a:extLst>
          </p:cNvPr>
          <p:cNvSpPr/>
          <p:nvPr/>
        </p:nvSpPr>
        <p:spPr>
          <a:xfrm>
            <a:off x="3347179" y="2773805"/>
            <a:ext cx="4430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ВЫГОДНЫЕ УСЛОВИЯ ДЛЯ КЛИЕНТОВ</a:t>
            </a:r>
          </a:p>
        </p:txBody>
      </p:sp>
      <p:pic>
        <p:nvPicPr>
          <p:cNvPr id="17" name="Рисунок 16" descr="Документ">
            <a:extLst>
              <a:ext uri="{FF2B5EF4-FFF2-40B4-BE49-F238E27FC236}">
                <a16:creationId xmlns:a16="http://schemas.microsoft.com/office/drawing/2014/main" xmlns="" id="{9F9DF47C-F8C0-4B0B-A3E8-6FF5185B8F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104656" y="3439974"/>
            <a:ext cx="526224" cy="526224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0A43A211-7432-44F6-858A-42B23F3C5C4C}"/>
              </a:ext>
            </a:extLst>
          </p:cNvPr>
          <p:cNvSpPr/>
          <p:nvPr/>
        </p:nvSpPr>
        <p:spPr>
          <a:xfrm>
            <a:off x="6824648" y="3457543"/>
            <a:ext cx="44428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Оформление по паспорту и номеру СНИЛС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A2994B03-4513-46E7-B990-915824878884}"/>
              </a:ext>
            </a:extLst>
          </p:cNvPr>
          <p:cNvSpPr/>
          <p:nvPr/>
        </p:nvSpPr>
        <p:spPr>
          <a:xfrm>
            <a:off x="6932783" y="4109555"/>
            <a:ext cx="514993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Кредит до </a:t>
            </a:r>
            <a:r>
              <a:rPr lang="ru-RU" sz="15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 млн 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рублей, срок до </a:t>
            </a:r>
            <a:r>
              <a:rPr lang="ru-RU" sz="15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мес. 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 апреля  2021 г. 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Кредит до </a:t>
            </a:r>
            <a:r>
              <a:rPr lang="ru-RU" sz="15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 млн 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рублей срок до </a:t>
            </a:r>
            <a:r>
              <a:rPr lang="ru-RU" sz="15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мес.</a:t>
            </a:r>
            <a:endParaRPr lang="ru-RU" sz="1500" b="1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500" b="1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Лампочка">
            <a:extLst>
              <a:ext uri="{FF2B5EF4-FFF2-40B4-BE49-F238E27FC236}">
                <a16:creationId xmlns:a16="http://schemas.microsoft.com/office/drawing/2014/main" xmlns="" id="{2069E6C4-1D55-40FF-80F9-21127AC1CD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138307" y="4229956"/>
            <a:ext cx="567293" cy="567293"/>
          </a:xfrm>
          <a:prstGeom prst="rect">
            <a:avLst/>
          </a:prstGeom>
        </p:spPr>
      </p:pic>
      <p:sp>
        <p:nvSpPr>
          <p:cNvPr id="67" name="object 7">
            <a:extLst>
              <a:ext uri="{FF2B5EF4-FFF2-40B4-BE49-F238E27FC236}">
                <a16:creationId xmlns:a16="http://schemas.microsoft.com/office/drawing/2014/main" xmlns="" id="{1874E3CB-5307-4D43-89B4-105E96BCA88F}"/>
              </a:ext>
            </a:extLst>
          </p:cNvPr>
          <p:cNvSpPr/>
          <p:nvPr/>
        </p:nvSpPr>
        <p:spPr>
          <a:xfrm>
            <a:off x="524614" y="5966735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70" name="Рисунок 69" descr="Шестеренки">
            <a:extLst>
              <a:ext uri="{FF2B5EF4-FFF2-40B4-BE49-F238E27FC236}">
                <a16:creationId xmlns:a16="http://schemas.microsoft.com/office/drawing/2014/main" xmlns="" id="{D8AD9C89-0DE3-45C3-B8B6-29E976EEEF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02145" y="6034926"/>
            <a:ext cx="648830" cy="64883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1737A55-FFF2-49AF-89A2-D82D177C2D1B}"/>
              </a:ext>
            </a:extLst>
          </p:cNvPr>
          <p:cNvSpPr/>
          <p:nvPr/>
        </p:nvSpPr>
        <p:spPr>
          <a:xfrm>
            <a:off x="1408686" y="5976264"/>
            <a:ext cx="56628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Удобные способы погашения: 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Приложение Банка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Банкоматы Почта Банка и банкоматы группы ВТБ</a:t>
            </a:r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xmlns="" id="{F7EFFF77-CC92-4FFD-AEBF-8B35D97A5E7B}"/>
              </a:ext>
            </a:extLst>
          </p:cNvPr>
          <p:cNvSpPr/>
          <p:nvPr/>
        </p:nvSpPr>
        <p:spPr>
          <a:xfrm>
            <a:off x="6009822" y="5911950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75" name="Рисунок 74" descr="Хозяйственная сумка">
            <a:extLst>
              <a:ext uri="{FF2B5EF4-FFF2-40B4-BE49-F238E27FC236}">
                <a16:creationId xmlns:a16="http://schemas.microsoft.com/office/drawing/2014/main" xmlns="" id="{C69912B7-EBB5-4311-9456-7585C218934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126152" y="6011310"/>
            <a:ext cx="562049" cy="562049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95615913-D0A2-4A25-A186-5C153AF33B9C}"/>
              </a:ext>
            </a:extLst>
          </p:cNvPr>
          <p:cNvSpPr/>
          <p:nvPr/>
        </p:nvSpPr>
        <p:spPr>
          <a:xfrm>
            <a:off x="6889900" y="6020060"/>
            <a:ext cx="4442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Уникальная программа финансовой защиты для клиентов, строящих загородные дома</a:t>
            </a:r>
          </a:p>
        </p:txBody>
      </p:sp>
    </p:spTree>
    <p:extLst>
      <p:ext uri="{BB962C8B-B14F-4D97-AF65-F5344CB8AC3E}">
        <p14:creationId xmlns:p14="http://schemas.microsoft.com/office/powerpoint/2010/main" val="294791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294" y="473202"/>
            <a:ext cx="1117630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КРЕДИТОВАНИЯ ЗАГОРОДНЫХ ДОМОВ</a:t>
            </a:r>
            <a:endParaRPr sz="2800" b="1" spc="-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95DD0483-284C-420F-A374-D5CF9CD88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483185"/>
              </p:ext>
            </p:extLst>
          </p:nvPr>
        </p:nvGraphicFramePr>
        <p:xfrm>
          <a:off x="-437166" y="4563922"/>
          <a:ext cx="9067800" cy="190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68E7C87E-43EA-4128-B0AF-121978066E5F}"/>
              </a:ext>
            </a:extLst>
          </p:cNvPr>
          <p:cNvGrpSpPr/>
          <p:nvPr/>
        </p:nvGrpSpPr>
        <p:grpSpPr>
          <a:xfrm>
            <a:off x="428591" y="3748686"/>
            <a:ext cx="10561968" cy="867252"/>
            <a:chOff x="343280" y="2317421"/>
            <a:chExt cx="11649890" cy="701725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3456855-9EEE-4CE7-8E61-37822F0D4995}"/>
                </a:ext>
              </a:extLst>
            </p:cNvPr>
            <p:cNvSpPr/>
            <p:nvPr/>
          </p:nvSpPr>
          <p:spPr>
            <a:xfrm>
              <a:off x="343280" y="2397957"/>
              <a:ext cx="11649890" cy="62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spc="-6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ФИНАНСОВАЯ ЗАЩИТА КЛИЕНТА И ОБЪЕКТА СТРАХОВАНИЯ СО СТРАХОВЫМ ПРОДУКТОМ «МОЙ ДОМ»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5EFEDD58-AB69-4EC3-B5A8-59E755C3AA2F}"/>
                </a:ext>
              </a:extLst>
            </p:cNvPr>
            <p:cNvSpPr/>
            <p:nvPr/>
          </p:nvSpPr>
          <p:spPr>
            <a:xfrm>
              <a:off x="383941" y="2317421"/>
              <a:ext cx="11364555" cy="359632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"/>
              </a:endParaRP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600F3B1-DDE2-430E-8EA9-E0A531568ECB}"/>
              </a:ext>
            </a:extLst>
          </p:cNvPr>
          <p:cNvSpPr/>
          <p:nvPr/>
        </p:nvSpPr>
        <p:spPr>
          <a:xfrm>
            <a:off x="377056" y="1543484"/>
            <a:ext cx="10303280" cy="39258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0AAB7EF-8CA5-44B8-91B9-CBBA80447BEB}"/>
              </a:ext>
            </a:extLst>
          </p:cNvPr>
          <p:cNvSpPr/>
          <p:nvPr/>
        </p:nvSpPr>
        <p:spPr>
          <a:xfrm>
            <a:off x="435353" y="1558059"/>
            <a:ext cx="7322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ВЫГОДНЫЕ УСЛОВИЯ ДЛЯ КОМПАНИЙ-ПРОИЗВОДИТЕЛЕЙ</a:t>
            </a:r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xmlns="" id="{983367FB-20B7-4DA7-8121-13BF94A0BDFF}"/>
              </a:ext>
            </a:extLst>
          </p:cNvPr>
          <p:cNvSpPr/>
          <p:nvPr/>
        </p:nvSpPr>
        <p:spPr>
          <a:xfrm>
            <a:off x="5192436" y="1997470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2" name="object 7">
            <a:extLst>
              <a:ext uri="{FF2B5EF4-FFF2-40B4-BE49-F238E27FC236}">
                <a16:creationId xmlns:a16="http://schemas.microsoft.com/office/drawing/2014/main" xmlns="" id="{E930342A-B44B-4186-8BE1-FCC569855768}"/>
              </a:ext>
            </a:extLst>
          </p:cNvPr>
          <p:cNvSpPr/>
          <p:nvPr/>
        </p:nvSpPr>
        <p:spPr>
          <a:xfrm>
            <a:off x="326194" y="2872388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xmlns="" id="{78F3E59D-9D3F-4D0C-B99C-209377D40FF4}"/>
              </a:ext>
            </a:extLst>
          </p:cNvPr>
          <p:cNvSpPr/>
          <p:nvPr/>
        </p:nvSpPr>
        <p:spPr>
          <a:xfrm>
            <a:off x="5192436" y="2863549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56" name="Рисунок 55" descr="Документ">
            <a:extLst>
              <a:ext uri="{FF2B5EF4-FFF2-40B4-BE49-F238E27FC236}">
                <a16:creationId xmlns:a16="http://schemas.microsoft.com/office/drawing/2014/main" xmlns="" id="{6C940E97-B720-40A7-A079-29BFC44B1F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34772" y="3003984"/>
            <a:ext cx="526224" cy="526224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7D8F18B-A49A-4207-B480-E3ED747CB4E1}"/>
              </a:ext>
            </a:extLst>
          </p:cNvPr>
          <p:cNvGrpSpPr/>
          <p:nvPr/>
        </p:nvGrpSpPr>
        <p:grpSpPr>
          <a:xfrm>
            <a:off x="293627" y="2002738"/>
            <a:ext cx="4726441" cy="785212"/>
            <a:chOff x="312821" y="1706709"/>
            <a:chExt cx="4726441" cy="785212"/>
          </a:xfrm>
        </p:grpSpPr>
        <p:sp>
          <p:nvSpPr>
            <p:cNvPr id="43" name="object 7">
              <a:extLst>
                <a:ext uri="{FF2B5EF4-FFF2-40B4-BE49-F238E27FC236}">
                  <a16:creationId xmlns:a16="http://schemas.microsoft.com/office/drawing/2014/main" xmlns="" id="{2713E8CE-7D4B-4FB9-8CE2-DFBDBFCF0730}"/>
                </a:ext>
              </a:extLst>
            </p:cNvPr>
            <p:cNvSpPr/>
            <p:nvPr/>
          </p:nvSpPr>
          <p:spPr>
            <a:xfrm>
              <a:off x="312821" y="1706709"/>
              <a:ext cx="810895" cy="785212"/>
            </a:xfrm>
            <a:custGeom>
              <a:avLst/>
              <a:gdLst/>
              <a:ahLst/>
              <a:cxnLst/>
              <a:rect l="l" t="t" r="r" b="b"/>
              <a:pathLst>
                <a:path w="810894" h="810895">
                  <a:moveTo>
                    <a:pt x="405383" y="0"/>
                  </a:moveTo>
                  <a:lnTo>
                    <a:pt x="358107" y="2727"/>
                  </a:lnTo>
                  <a:lnTo>
                    <a:pt x="312432" y="10705"/>
                  </a:lnTo>
                  <a:lnTo>
                    <a:pt x="268664" y="23631"/>
                  </a:lnTo>
                  <a:lnTo>
                    <a:pt x="227105" y="41201"/>
                  </a:lnTo>
                  <a:lnTo>
                    <a:pt x="188062" y="63110"/>
                  </a:lnTo>
                  <a:lnTo>
                    <a:pt x="151836" y="89054"/>
                  </a:lnTo>
                  <a:lnTo>
                    <a:pt x="118733" y="118729"/>
                  </a:lnTo>
                  <a:lnTo>
                    <a:pt x="89058" y="151831"/>
                  </a:lnTo>
                  <a:lnTo>
                    <a:pt x="63113" y="188056"/>
                  </a:lnTo>
                  <a:lnTo>
                    <a:pt x="41203" y="227100"/>
                  </a:lnTo>
                  <a:lnTo>
                    <a:pt x="23633" y="268659"/>
                  </a:lnTo>
                  <a:lnTo>
                    <a:pt x="10706" y="312428"/>
                  </a:lnTo>
                  <a:lnTo>
                    <a:pt x="2727" y="358105"/>
                  </a:lnTo>
                  <a:lnTo>
                    <a:pt x="0" y="405383"/>
                  </a:lnTo>
                  <a:lnTo>
                    <a:pt x="2727" y="452662"/>
                  </a:lnTo>
                  <a:lnTo>
                    <a:pt x="10706" y="498339"/>
                  </a:lnTo>
                  <a:lnTo>
                    <a:pt x="23633" y="542108"/>
                  </a:lnTo>
                  <a:lnTo>
                    <a:pt x="41203" y="583667"/>
                  </a:lnTo>
                  <a:lnTo>
                    <a:pt x="63113" y="622711"/>
                  </a:lnTo>
                  <a:lnTo>
                    <a:pt x="89058" y="658936"/>
                  </a:lnTo>
                  <a:lnTo>
                    <a:pt x="118733" y="692038"/>
                  </a:lnTo>
                  <a:lnTo>
                    <a:pt x="151836" y="721713"/>
                  </a:lnTo>
                  <a:lnTo>
                    <a:pt x="188062" y="747657"/>
                  </a:lnTo>
                  <a:lnTo>
                    <a:pt x="227105" y="769566"/>
                  </a:lnTo>
                  <a:lnTo>
                    <a:pt x="268664" y="787136"/>
                  </a:lnTo>
                  <a:lnTo>
                    <a:pt x="312432" y="800062"/>
                  </a:lnTo>
                  <a:lnTo>
                    <a:pt x="358107" y="808040"/>
                  </a:lnTo>
                  <a:lnTo>
                    <a:pt x="405383" y="810767"/>
                  </a:lnTo>
                  <a:lnTo>
                    <a:pt x="452660" y="808040"/>
                  </a:lnTo>
                  <a:lnTo>
                    <a:pt x="498335" y="800062"/>
                  </a:lnTo>
                  <a:lnTo>
                    <a:pt x="542103" y="787136"/>
                  </a:lnTo>
                  <a:lnTo>
                    <a:pt x="583662" y="769566"/>
                  </a:lnTo>
                  <a:lnTo>
                    <a:pt x="622705" y="747657"/>
                  </a:lnTo>
                  <a:lnTo>
                    <a:pt x="658931" y="721713"/>
                  </a:lnTo>
                  <a:lnTo>
                    <a:pt x="692034" y="692038"/>
                  </a:lnTo>
                  <a:lnTo>
                    <a:pt x="721709" y="658936"/>
                  </a:lnTo>
                  <a:lnTo>
                    <a:pt x="747654" y="622711"/>
                  </a:lnTo>
                  <a:lnTo>
                    <a:pt x="769564" y="583667"/>
                  </a:lnTo>
                  <a:lnTo>
                    <a:pt x="787134" y="542108"/>
                  </a:lnTo>
                  <a:lnTo>
                    <a:pt x="800061" y="498339"/>
                  </a:lnTo>
                  <a:lnTo>
                    <a:pt x="808040" y="452662"/>
                  </a:lnTo>
                  <a:lnTo>
                    <a:pt x="810768" y="405383"/>
                  </a:lnTo>
                  <a:lnTo>
                    <a:pt x="808040" y="358105"/>
                  </a:lnTo>
                  <a:lnTo>
                    <a:pt x="800061" y="312428"/>
                  </a:lnTo>
                  <a:lnTo>
                    <a:pt x="787134" y="268659"/>
                  </a:lnTo>
                  <a:lnTo>
                    <a:pt x="769564" y="227100"/>
                  </a:lnTo>
                  <a:lnTo>
                    <a:pt x="747654" y="188056"/>
                  </a:lnTo>
                  <a:lnTo>
                    <a:pt x="721709" y="151831"/>
                  </a:lnTo>
                  <a:lnTo>
                    <a:pt x="692034" y="118729"/>
                  </a:lnTo>
                  <a:lnTo>
                    <a:pt x="658931" y="89054"/>
                  </a:lnTo>
                  <a:lnTo>
                    <a:pt x="622705" y="63110"/>
                  </a:lnTo>
                  <a:lnTo>
                    <a:pt x="583662" y="41201"/>
                  </a:lnTo>
                  <a:lnTo>
                    <a:pt x="542103" y="23631"/>
                  </a:lnTo>
                  <a:lnTo>
                    <a:pt x="498335" y="10705"/>
                  </a:lnTo>
                  <a:lnTo>
                    <a:pt x="452660" y="2727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6074A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45" name="Рисунок 44" descr="Документ">
              <a:extLst>
                <a:ext uri="{FF2B5EF4-FFF2-40B4-BE49-F238E27FC236}">
                  <a16:creationId xmlns:a16="http://schemas.microsoft.com/office/drawing/2014/main" xmlns="" id="{EDE18450-8117-44B6-95EC-2B194422F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55154" y="1823807"/>
              <a:ext cx="526224" cy="526224"/>
            </a:xfrm>
            <a:prstGeom prst="rect">
              <a:avLst/>
            </a:prstGeom>
          </p:spPr>
        </p:pic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22D1CC42-8CBB-4978-91AB-4E8E37AE508E}"/>
                </a:ext>
              </a:extLst>
            </p:cNvPr>
            <p:cNvSpPr/>
            <p:nvPr/>
          </p:nvSpPr>
          <p:spPr>
            <a:xfrm>
              <a:off x="1266049" y="1767690"/>
              <a:ext cx="37732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solidFill>
                    <a:srgbClr val="002060"/>
                  </a:solidFill>
                  <a:uFill>
                    <a:solidFill>
                      <a:srgbClr val="0000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Минимальный пакет документов для начала сотрудничества с Банком</a:t>
              </a: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F078E0DF-3D75-468C-80D6-AFA254E47F28}"/>
              </a:ext>
            </a:extLst>
          </p:cNvPr>
          <p:cNvSpPr/>
          <p:nvPr/>
        </p:nvSpPr>
        <p:spPr>
          <a:xfrm>
            <a:off x="8534399" y="4795576"/>
            <a:ext cx="38186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Пакет «Базовый»  -0,23 % от суммы кредита ежемесячно</a:t>
            </a:r>
          </a:p>
          <a:p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Пакет «Макси» – 0,3% от суммы </a:t>
            </a:r>
          </a:p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кредита ежемесячно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1A3523D3-AC5C-42CD-B580-324EA558C830}"/>
              </a:ext>
            </a:extLst>
          </p:cNvPr>
          <p:cNvSpPr/>
          <p:nvPr/>
        </p:nvSpPr>
        <p:spPr>
          <a:xfrm>
            <a:off x="1265612" y="2857578"/>
            <a:ext cx="37732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Перечисление денежных средств на расчетный счет компании на следующий рабочий день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7A4EBB59-8870-4182-83FD-634252D0D3C1}"/>
              </a:ext>
            </a:extLst>
          </p:cNvPr>
          <p:cNvSpPr/>
          <p:nvPr/>
        </p:nvSpPr>
        <p:spPr>
          <a:xfrm>
            <a:off x="6474096" y="3147185"/>
            <a:ext cx="5244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Получение статуса аккредитованного Банком партнера </a:t>
            </a:r>
          </a:p>
        </p:txBody>
      </p:sp>
      <p:pic>
        <p:nvPicPr>
          <p:cNvPr id="20" name="Рисунок 19" descr="Песочные часы">
            <a:extLst>
              <a:ext uri="{FF2B5EF4-FFF2-40B4-BE49-F238E27FC236}">
                <a16:creationId xmlns:a16="http://schemas.microsoft.com/office/drawing/2014/main" xmlns="" id="{6290B885-94B3-42E3-8288-88A7D2902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8591" y="2970605"/>
            <a:ext cx="628757" cy="628757"/>
          </a:xfrm>
          <a:prstGeom prst="rect">
            <a:avLst/>
          </a:prstGeom>
        </p:spPr>
      </p:pic>
      <p:pic>
        <p:nvPicPr>
          <p:cNvPr id="30" name="Рисунок 29" descr="Конференц-зал">
            <a:extLst>
              <a:ext uri="{FF2B5EF4-FFF2-40B4-BE49-F238E27FC236}">
                <a16:creationId xmlns:a16="http://schemas.microsoft.com/office/drawing/2014/main" xmlns="" id="{A92ECF9B-EB77-4C17-BEE5-BB6D56A198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92436" y="1990622"/>
            <a:ext cx="822509" cy="8225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1486F7-154A-46BE-BA7C-EA75F459F8B7}"/>
              </a:ext>
            </a:extLst>
          </p:cNvPr>
          <p:cNvSpPr/>
          <p:nvPr/>
        </p:nvSpPr>
        <p:spPr>
          <a:xfrm>
            <a:off x="348753" y="905139"/>
            <a:ext cx="108642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строительных компаний </a:t>
            </a:r>
            <a:r>
              <a:rPr lang="en-US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Почта Банком станет весомым аргументом для улучшения их рейтинга и, как следствие, повысит интерес со стороны конечного потребителя.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64ACDB4-AB9A-4ED2-9BBF-BC5991F9936F}"/>
              </a:ext>
            </a:extLst>
          </p:cNvPr>
          <p:cNvSpPr/>
          <p:nvPr/>
        </p:nvSpPr>
        <p:spPr>
          <a:xfrm>
            <a:off x="377056" y="4260026"/>
            <a:ext cx="125024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Уникальная программа финансовой защиты для клиентов, строящих загородные дома *</a:t>
            </a:r>
          </a:p>
          <a:p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078E0DF-3D75-468C-80D6-AFA254E47F28}"/>
              </a:ext>
            </a:extLst>
          </p:cNvPr>
          <p:cNvSpPr/>
          <p:nvPr/>
        </p:nvSpPr>
        <p:spPr>
          <a:xfrm>
            <a:off x="6609806" y="2109608"/>
            <a:ext cx="518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Различные способы оформления клиентом кредита: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территории Партнера;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территории Банка;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сайте Банка / Партнера.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2D1CC42-8CBB-4978-91AB-4E8E37AE508E}"/>
              </a:ext>
            </a:extLst>
          </p:cNvPr>
          <p:cNvSpPr/>
          <p:nvPr/>
        </p:nvSpPr>
        <p:spPr>
          <a:xfrm>
            <a:off x="2637" y="6481106"/>
            <a:ext cx="6316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400" i="1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более подробно информация о рисках указана в Приложении</a:t>
            </a: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xmlns="" id="{E930342A-B44B-4186-8BE1-FCC569855768}"/>
              </a:ext>
            </a:extLst>
          </p:cNvPr>
          <p:cNvSpPr/>
          <p:nvPr/>
        </p:nvSpPr>
        <p:spPr>
          <a:xfrm>
            <a:off x="7717405" y="4833225"/>
            <a:ext cx="810895" cy="785212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40" name="Рисунок 39" descr="Рукопожатие">
            <a:extLst>
              <a:ext uri="{FF2B5EF4-FFF2-40B4-BE49-F238E27FC236}">
                <a16:creationId xmlns:a16="http://schemas.microsoft.com/office/drawing/2014/main" xmlns="" id="{E6EEA7BB-4967-4BD7-86EC-162D1FAF54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758116" y="4872692"/>
            <a:ext cx="774873" cy="7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59A07D9-3303-42EF-B2A3-A9DA0430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810" y="6492595"/>
            <a:ext cx="218009" cy="215444"/>
          </a:xfrm>
        </p:spPr>
        <p:txBody>
          <a:bodyPr/>
          <a:lstStyle/>
          <a:p>
            <a:fld id="{5A346923-26B5-41E0-89D7-D9BBEED0FA36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6DDF2310-85C7-4C4F-BAD8-17CB0C02AC09}"/>
              </a:ext>
            </a:extLst>
          </p:cNvPr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4D8A35FD-4447-4A6E-A6C1-E9F0AAC61CF9}"/>
              </a:ext>
            </a:extLst>
          </p:cNvPr>
          <p:cNvSpPr txBox="1"/>
          <p:nvPr/>
        </p:nvSpPr>
        <p:spPr>
          <a:xfrm>
            <a:off x="173394" y="24410"/>
            <a:ext cx="1117630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 в РЕСПУБЛИКЕ ТАТАРСТАН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212BD9-A767-43C5-81F7-1A63DEBDEBAA}"/>
              </a:ext>
            </a:extLst>
          </p:cNvPr>
          <p:cNvSpPr txBox="1"/>
          <p:nvPr/>
        </p:nvSpPr>
        <p:spPr>
          <a:xfrm>
            <a:off x="1000245" y="1334712"/>
            <a:ext cx="8492664" cy="323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Общая сумма заявок составила более 140 млн. рублей.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72096FB-EE05-4510-A5C3-446B51E4ED58}"/>
              </a:ext>
            </a:extLst>
          </p:cNvPr>
          <p:cNvSpPr txBox="1"/>
          <p:nvPr/>
        </p:nvSpPr>
        <p:spPr>
          <a:xfrm>
            <a:off x="983993" y="620655"/>
            <a:ext cx="8805921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За 2020 год порядка 400 жителей Республики обратились в Банк с заявками на кредитование по программе. 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xmlns="" id="{36C7304B-AA4E-4453-83FE-B965981BF1C3}"/>
              </a:ext>
            </a:extLst>
          </p:cNvPr>
          <p:cNvSpPr/>
          <p:nvPr/>
        </p:nvSpPr>
        <p:spPr>
          <a:xfrm>
            <a:off x="181371" y="598525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Рисунок 21" descr="Дом">
            <a:extLst>
              <a:ext uri="{FF2B5EF4-FFF2-40B4-BE49-F238E27FC236}">
                <a16:creationId xmlns:a16="http://schemas.microsoft.com/office/drawing/2014/main" xmlns="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5677" y="618811"/>
            <a:ext cx="525132" cy="5251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F212BD9-A767-43C5-81F7-1A63DEBDEBAA}"/>
              </a:ext>
            </a:extLst>
          </p:cNvPr>
          <p:cNvSpPr txBox="1"/>
          <p:nvPr/>
        </p:nvSpPr>
        <p:spPr>
          <a:xfrm>
            <a:off x="1000245" y="1875275"/>
            <a:ext cx="8466619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в Республике Татарстан к проекту быстровозводимых домов подключена 91 строительная </a:t>
            </a:r>
            <a:r>
              <a:rPr lang="ru-RU" sz="1500" dirty="0" smtClean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организация.</a:t>
            </a:r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F212BD9-A767-43C5-81F7-1A63DEBDEBAA}"/>
              </a:ext>
            </a:extLst>
          </p:cNvPr>
          <p:cNvSpPr txBox="1"/>
          <p:nvPr/>
        </p:nvSpPr>
        <p:spPr>
          <a:xfrm>
            <a:off x="1013267" y="2802516"/>
            <a:ext cx="8466619" cy="323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работы программы за 2020 год уже построено около 100 домов. </a:t>
            </a:r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F212BD9-A767-43C5-81F7-1A63DEBDEBAA}"/>
              </a:ext>
            </a:extLst>
          </p:cNvPr>
          <p:cNvSpPr txBox="1"/>
          <p:nvPr/>
        </p:nvSpPr>
        <p:spPr>
          <a:xfrm>
            <a:off x="983993" y="3379491"/>
            <a:ext cx="9418830" cy="78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 рамках одного кредитного договора по программе быстровозводимых домов жители Республики Татарстан могут приобрести до 6-ти объектов строительства из любого материала (строительство жилого, дачного или садового дома, баня, бытовка, гараж).</a:t>
            </a:r>
            <a:endParaRPr lang="ru-RU" sz="15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4" y="4211093"/>
            <a:ext cx="3090082" cy="210906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23647C6-D8DF-45C6-B325-BA1D53BC2C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31" y="4195596"/>
            <a:ext cx="2990429" cy="213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06" y="4195596"/>
            <a:ext cx="2939394" cy="2146006"/>
          </a:xfrm>
          <a:prstGeom prst="rect">
            <a:avLst/>
          </a:prstGeom>
        </p:spPr>
      </p:pic>
      <p:pic>
        <p:nvPicPr>
          <p:cNvPr id="46" name="Рисунок 45" descr="Дом">
            <a:extLst>
              <a:ext uri="{FF2B5EF4-FFF2-40B4-BE49-F238E27FC236}">
                <a16:creationId xmlns:a16="http://schemas.microsoft.com/office/drawing/2014/main" xmlns="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217" y="1495891"/>
            <a:ext cx="525132" cy="525132"/>
          </a:xfrm>
          <a:prstGeom prst="rect">
            <a:avLst/>
          </a:prstGeom>
        </p:spPr>
      </p:pic>
      <p:sp>
        <p:nvSpPr>
          <p:cNvPr id="47" name="object 7">
            <a:extLst>
              <a:ext uri="{FF2B5EF4-FFF2-40B4-BE49-F238E27FC236}">
                <a16:creationId xmlns:a16="http://schemas.microsoft.com/office/drawing/2014/main" xmlns="" id="{36C7304B-AA4E-4453-83FE-B965981BF1C3}"/>
              </a:ext>
            </a:extLst>
          </p:cNvPr>
          <p:cNvSpPr/>
          <p:nvPr/>
        </p:nvSpPr>
        <p:spPr>
          <a:xfrm>
            <a:off x="179965" y="1278636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xmlns="" id="{36C7304B-AA4E-4453-83FE-B965981BF1C3}"/>
              </a:ext>
            </a:extLst>
          </p:cNvPr>
          <p:cNvSpPr/>
          <p:nvPr/>
        </p:nvSpPr>
        <p:spPr>
          <a:xfrm>
            <a:off x="186518" y="1959742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xmlns="" id="{36C7304B-AA4E-4453-83FE-B965981BF1C3}"/>
              </a:ext>
            </a:extLst>
          </p:cNvPr>
          <p:cNvSpPr/>
          <p:nvPr/>
        </p:nvSpPr>
        <p:spPr>
          <a:xfrm>
            <a:off x="189433" y="2701056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xmlns="" id="{36C7304B-AA4E-4453-83FE-B965981BF1C3}"/>
              </a:ext>
            </a:extLst>
          </p:cNvPr>
          <p:cNvSpPr/>
          <p:nvPr/>
        </p:nvSpPr>
        <p:spPr>
          <a:xfrm>
            <a:off x="173394" y="3459162"/>
            <a:ext cx="720767" cy="615519"/>
          </a:xfrm>
          <a:custGeom>
            <a:avLst/>
            <a:gdLst/>
            <a:ahLst/>
            <a:cxnLst/>
            <a:rect l="l" t="t" r="r" b="b"/>
            <a:pathLst>
              <a:path w="810894" h="810895">
                <a:moveTo>
                  <a:pt x="405383" y="0"/>
                </a:moveTo>
                <a:lnTo>
                  <a:pt x="358107" y="2727"/>
                </a:lnTo>
                <a:lnTo>
                  <a:pt x="312432" y="10705"/>
                </a:lnTo>
                <a:lnTo>
                  <a:pt x="268664" y="23631"/>
                </a:lnTo>
                <a:lnTo>
                  <a:pt x="227105" y="41201"/>
                </a:lnTo>
                <a:lnTo>
                  <a:pt x="188062" y="63110"/>
                </a:lnTo>
                <a:lnTo>
                  <a:pt x="151836" y="89054"/>
                </a:lnTo>
                <a:lnTo>
                  <a:pt x="118733" y="118729"/>
                </a:lnTo>
                <a:lnTo>
                  <a:pt x="89058" y="151831"/>
                </a:lnTo>
                <a:lnTo>
                  <a:pt x="63113" y="188056"/>
                </a:lnTo>
                <a:lnTo>
                  <a:pt x="41203" y="227100"/>
                </a:lnTo>
                <a:lnTo>
                  <a:pt x="23633" y="268659"/>
                </a:lnTo>
                <a:lnTo>
                  <a:pt x="10706" y="312428"/>
                </a:lnTo>
                <a:lnTo>
                  <a:pt x="2727" y="358105"/>
                </a:lnTo>
                <a:lnTo>
                  <a:pt x="0" y="405383"/>
                </a:lnTo>
                <a:lnTo>
                  <a:pt x="2727" y="452662"/>
                </a:lnTo>
                <a:lnTo>
                  <a:pt x="10706" y="498339"/>
                </a:lnTo>
                <a:lnTo>
                  <a:pt x="23633" y="542108"/>
                </a:lnTo>
                <a:lnTo>
                  <a:pt x="41203" y="583667"/>
                </a:lnTo>
                <a:lnTo>
                  <a:pt x="63113" y="622711"/>
                </a:lnTo>
                <a:lnTo>
                  <a:pt x="89058" y="658936"/>
                </a:lnTo>
                <a:lnTo>
                  <a:pt x="118733" y="692038"/>
                </a:lnTo>
                <a:lnTo>
                  <a:pt x="151836" y="721713"/>
                </a:lnTo>
                <a:lnTo>
                  <a:pt x="188062" y="747657"/>
                </a:lnTo>
                <a:lnTo>
                  <a:pt x="227105" y="769566"/>
                </a:lnTo>
                <a:lnTo>
                  <a:pt x="268664" y="787136"/>
                </a:lnTo>
                <a:lnTo>
                  <a:pt x="312432" y="800062"/>
                </a:lnTo>
                <a:lnTo>
                  <a:pt x="358107" y="808040"/>
                </a:lnTo>
                <a:lnTo>
                  <a:pt x="405383" y="810767"/>
                </a:lnTo>
                <a:lnTo>
                  <a:pt x="452660" y="808040"/>
                </a:lnTo>
                <a:lnTo>
                  <a:pt x="498335" y="800062"/>
                </a:lnTo>
                <a:lnTo>
                  <a:pt x="542103" y="787136"/>
                </a:lnTo>
                <a:lnTo>
                  <a:pt x="583662" y="769566"/>
                </a:lnTo>
                <a:lnTo>
                  <a:pt x="622705" y="747657"/>
                </a:lnTo>
                <a:lnTo>
                  <a:pt x="658931" y="721713"/>
                </a:lnTo>
                <a:lnTo>
                  <a:pt x="692034" y="692038"/>
                </a:lnTo>
                <a:lnTo>
                  <a:pt x="721709" y="658936"/>
                </a:lnTo>
                <a:lnTo>
                  <a:pt x="747654" y="622711"/>
                </a:lnTo>
                <a:lnTo>
                  <a:pt x="769564" y="583667"/>
                </a:lnTo>
                <a:lnTo>
                  <a:pt x="787134" y="542108"/>
                </a:lnTo>
                <a:lnTo>
                  <a:pt x="800061" y="498339"/>
                </a:lnTo>
                <a:lnTo>
                  <a:pt x="808040" y="452662"/>
                </a:lnTo>
                <a:lnTo>
                  <a:pt x="810768" y="405383"/>
                </a:lnTo>
                <a:lnTo>
                  <a:pt x="808040" y="358105"/>
                </a:lnTo>
                <a:lnTo>
                  <a:pt x="800061" y="312428"/>
                </a:lnTo>
                <a:lnTo>
                  <a:pt x="787134" y="268659"/>
                </a:lnTo>
                <a:lnTo>
                  <a:pt x="769564" y="227100"/>
                </a:lnTo>
                <a:lnTo>
                  <a:pt x="747654" y="188056"/>
                </a:lnTo>
                <a:lnTo>
                  <a:pt x="721709" y="151831"/>
                </a:lnTo>
                <a:lnTo>
                  <a:pt x="692034" y="118729"/>
                </a:lnTo>
                <a:lnTo>
                  <a:pt x="658931" y="89054"/>
                </a:lnTo>
                <a:lnTo>
                  <a:pt x="622705" y="63110"/>
                </a:lnTo>
                <a:lnTo>
                  <a:pt x="583662" y="41201"/>
                </a:lnTo>
                <a:lnTo>
                  <a:pt x="542103" y="23631"/>
                </a:lnTo>
                <a:lnTo>
                  <a:pt x="498335" y="10705"/>
                </a:lnTo>
                <a:lnTo>
                  <a:pt x="452660" y="2727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Рисунок 50" descr="Дом">
            <a:extLst>
              <a:ext uri="{FF2B5EF4-FFF2-40B4-BE49-F238E27FC236}">
                <a16:creationId xmlns:a16="http://schemas.microsoft.com/office/drawing/2014/main" xmlns="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1211" y="3440527"/>
            <a:ext cx="525132" cy="525132"/>
          </a:xfrm>
          <a:prstGeom prst="rect">
            <a:avLst/>
          </a:prstGeom>
        </p:spPr>
      </p:pic>
      <p:pic>
        <p:nvPicPr>
          <p:cNvPr id="52" name="Рисунок 51" descr="Дом">
            <a:extLst>
              <a:ext uri="{FF2B5EF4-FFF2-40B4-BE49-F238E27FC236}">
                <a16:creationId xmlns:a16="http://schemas.microsoft.com/office/drawing/2014/main" xmlns="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4506" y="2731264"/>
            <a:ext cx="525132" cy="525132"/>
          </a:xfrm>
          <a:prstGeom prst="rect">
            <a:avLst/>
          </a:prstGeom>
        </p:spPr>
      </p:pic>
      <p:pic>
        <p:nvPicPr>
          <p:cNvPr id="53" name="Рисунок 52" descr="Дом">
            <a:extLst>
              <a:ext uri="{FF2B5EF4-FFF2-40B4-BE49-F238E27FC236}">
                <a16:creationId xmlns:a16="http://schemas.microsoft.com/office/drawing/2014/main" xmlns="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2874" y="1975712"/>
            <a:ext cx="525132" cy="525132"/>
          </a:xfrm>
          <a:prstGeom prst="rect">
            <a:avLst/>
          </a:prstGeom>
        </p:spPr>
      </p:pic>
      <p:pic>
        <p:nvPicPr>
          <p:cNvPr id="54" name="Рисунок 53" descr="Дом">
            <a:extLst>
              <a:ext uri="{FF2B5EF4-FFF2-40B4-BE49-F238E27FC236}">
                <a16:creationId xmlns:a16="http://schemas.microsoft.com/office/drawing/2014/main" xmlns="" id="{754C060A-6ED9-4EE3-8048-39DE68EB8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1212" y="1275846"/>
            <a:ext cx="525132" cy="52513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72096FB-EE05-4510-A5C3-446B51E4ED58}"/>
              </a:ext>
            </a:extLst>
          </p:cNvPr>
          <p:cNvSpPr txBox="1"/>
          <p:nvPr/>
        </p:nvSpPr>
        <p:spPr>
          <a:xfrm>
            <a:off x="186518" y="6320153"/>
            <a:ext cx="323885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ООО «ПРОФСТРОЙ К»</a:t>
            </a:r>
          </a:p>
          <a:p>
            <a:pPr hangingPunct="0"/>
            <a:r>
              <a:rPr lang="ru-RU" sz="1400" dirty="0" err="1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Лаишевский</a:t>
            </a:r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район, </a:t>
            </a:r>
            <a:r>
              <a:rPr lang="ru-RU" sz="1400" dirty="0" err="1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пос.Тургай</a:t>
            </a:r>
            <a:endParaRPr lang="ru-RU" sz="1400" dirty="0">
              <a:solidFill>
                <a:srgbClr val="002060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72096FB-EE05-4510-A5C3-446B51E4ED58}"/>
              </a:ext>
            </a:extLst>
          </p:cNvPr>
          <p:cNvSpPr txBox="1"/>
          <p:nvPr/>
        </p:nvSpPr>
        <p:spPr>
          <a:xfrm>
            <a:off x="4388331" y="6341602"/>
            <a:ext cx="323885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ООО СК «КИНДОМ»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г. Чистополь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72096FB-EE05-4510-A5C3-446B51E4ED58}"/>
              </a:ext>
            </a:extLst>
          </p:cNvPr>
          <p:cNvSpPr txBox="1"/>
          <p:nvPr/>
        </p:nvSpPr>
        <p:spPr>
          <a:xfrm>
            <a:off x="8414406" y="6376454"/>
            <a:ext cx="323885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ООО «СТРОЙМОНТАЖ»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г. Лаишево</a:t>
            </a: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="" xmlns:a16="http://schemas.microsoft.com/office/drawing/2014/main" id="{1B8F9EE2-16CB-4A58-B858-0605BC0BB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49138"/>
              </p:ext>
            </p:extLst>
          </p:nvPr>
        </p:nvGraphicFramePr>
        <p:xfrm>
          <a:off x="9884103" y="1570880"/>
          <a:ext cx="154281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Worksheet" showAsIcon="1" r:id="rId10" imgW="914400" imgH="771480" progId="Excel.Sheet.12">
                  <p:embed/>
                </p:oleObj>
              </mc:Choice>
              <mc:Fallback>
                <p:oleObj name="Worksheet" showAsIcon="1" r:id="rId10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84103" y="1570880"/>
                        <a:ext cx="1542815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38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F0AE9D12-D6C8-480B-B0EA-FA09B1D2836A}"/>
              </a:ext>
            </a:extLst>
          </p:cNvPr>
          <p:cNvSpPr/>
          <p:nvPr/>
        </p:nvSpPr>
        <p:spPr>
          <a:xfrm>
            <a:off x="10500385" y="2982"/>
            <a:ext cx="1459992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958670A6-F1AE-4ECC-9E1E-AE9F6D1CBA1A}"/>
              </a:ext>
            </a:extLst>
          </p:cNvPr>
          <p:cNvSpPr txBox="1"/>
          <p:nvPr/>
        </p:nvSpPr>
        <p:spPr>
          <a:xfrm>
            <a:off x="150291" y="108060"/>
            <a:ext cx="1034993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БАНК ПРЕДЛАГАЕТ ВЫГОДНЫЕ ПРОГРАММЫ ДЛЯ КЛИЕНТОВ </a:t>
            </a:r>
            <a:endParaRPr sz="2400" b="1" spc="-6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6EA4354-8095-4408-BCF4-CE09E96B7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3" y="871109"/>
            <a:ext cx="993683" cy="8921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0E990D-EBE0-461C-92B1-5FB5E2AFC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0" y="2225114"/>
            <a:ext cx="975486" cy="7873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D05CAC9-232F-4285-9E1B-C0E035035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5" y="5266044"/>
            <a:ext cx="1014155" cy="94991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92542D9-925E-4D33-B1D7-483B8C434BE3}"/>
              </a:ext>
            </a:extLst>
          </p:cNvPr>
          <p:cNvSpPr/>
          <p:nvPr/>
        </p:nvSpPr>
        <p:spPr>
          <a:xfrm>
            <a:off x="1411795" y="5111812"/>
            <a:ext cx="10548582" cy="157034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0C9479E-F3A5-4EB9-9FDF-98CCC1067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5" y="3623241"/>
            <a:ext cx="975486" cy="94991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EE50203-9D83-4F64-923D-E6A61A0C8415}"/>
              </a:ext>
            </a:extLst>
          </p:cNvPr>
          <p:cNvSpPr/>
          <p:nvPr/>
        </p:nvSpPr>
        <p:spPr>
          <a:xfrm>
            <a:off x="1444563" y="5266044"/>
            <a:ext cx="10697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/>
                <a:cs typeface="Calibri"/>
              </a:rPr>
              <a:t>Специальные условия для пенсионеров, получающих пенсию на счёт в «Почта Банк»: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Ежемесячное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начисление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процентов на остаток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до 5%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выгодные условия по вкладам и кредитам для тарифного плана «Пенсионный», «Зарплатный пенсионер» 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бесплатное снятие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наличных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10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000 руб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в месяц в банкоматах сторонних банков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Оформить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перевод пенсии на карту Почта банка не выходя из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дома.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4502FAF-4D30-490F-A743-B4034CB1149D}"/>
              </a:ext>
            </a:extLst>
          </p:cNvPr>
          <p:cNvSpPr/>
          <p:nvPr/>
        </p:nvSpPr>
        <p:spPr>
          <a:xfrm>
            <a:off x="1428286" y="3312011"/>
            <a:ext cx="10548582" cy="157034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9609401-AC52-4ED1-BF24-C28D94A0DFCD}"/>
              </a:ext>
            </a:extLst>
          </p:cNvPr>
          <p:cNvSpPr/>
          <p:nvPr/>
        </p:nvSpPr>
        <p:spPr>
          <a:xfrm>
            <a:off x="1428286" y="3369508"/>
            <a:ext cx="1069799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/>
                <a:cs typeface="Calibri"/>
              </a:rPr>
              <a:t>Зарплатный проект</a:t>
            </a:r>
            <a:r>
              <a:rPr lang="en-US" sz="1600" b="1" dirty="0">
                <a:latin typeface="Calibri"/>
                <a:cs typeface="Calibri"/>
              </a:rPr>
              <a:t>:</a:t>
            </a:r>
            <a:r>
              <a:rPr lang="ru-RU" sz="1600" b="1" dirty="0">
                <a:latin typeface="Calibri"/>
                <a:cs typeface="Calibri"/>
              </a:rPr>
              <a:t> предложение для ваших сотрудников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инус 2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%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годовых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от ставки по кредиту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+1% к ставке по сберегательному счету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бесплатное снятие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наличных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 30 000 руб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в месяц в банкоматах сторонних банков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услуга «Запасной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кошелек»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быстрый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беспроцентный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займ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 сумме до 10 000 руб. до зарплаты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без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комиссий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плата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коммунальных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услуг, услуг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операторов сотовой связи, телевидения, интернета и иных поставщиков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услуг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xmlns="" id="{CF273067-5C25-4542-A707-F5C64405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77" y="794988"/>
            <a:ext cx="10515600" cy="11449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libri"/>
                <a:cs typeface="Calibri"/>
              </a:rPr>
              <a:t>Кредитная карта</a:t>
            </a:r>
            <a:r>
              <a:rPr lang="en-US" sz="1600" b="1" dirty="0">
                <a:latin typeface="Calibri"/>
                <a:cs typeface="Calibri"/>
              </a:rPr>
              <a:t>:</a:t>
            </a:r>
            <a:endParaRPr lang="ru-RU" sz="1600" b="1" dirty="0">
              <a:latin typeface="Calibri"/>
              <a:cs typeface="Calibri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самый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большой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возобновляемый беспроцентный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период среди топ-10 банков по активам. 0% годовых  на все покупки по карте за месяц в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течении 120 дней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Кредитный лимит до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1 500 000 руб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. </a:t>
            </a:r>
          </a:p>
          <a:p>
            <a:pPr marL="228594" lvl="0" indent="-228594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Ставка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от 10,9%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годовых на оплату товаров и услуг, если вы не успеете вернуть сумму в беспроцентный период</a:t>
            </a:r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xmlns="" id="{F9FAB832-F676-4BB7-9148-923D93A70A9B}"/>
              </a:ext>
            </a:extLst>
          </p:cNvPr>
          <p:cNvSpPr txBox="1">
            <a:spLocks/>
          </p:cNvSpPr>
          <p:nvPr/>
        </p:nvSpPr>
        <p:spPr>
          <a:xfrm>
            <a:off x="1444777" y="2432863"/>
            <a:ext cx="10515600" cy="5216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Calibri"/>
                <a:cs typeface="Calibri"/>
              </a:rPr>
              <a:t>Потребительский кредит</a:t>
            </a:r>
            <a:r>
              <a:rPr lang="en-US" sz="1600" b="1" dirty="0">
                <a:latin typeface="Calibri"/>
                <a:cs typeface="Calibri"/>
              </a:rPr>
              <a:t>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Возможность получить сумму до 5 млн. руб.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без справок и поручителей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в надежном банке с государственной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поддержкой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48756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Шаблон для презы по рублевому СС">
  <a:themeElements>
    <a:clrScheme name="Другая 3">
      <a:dk1>
        <a:sysClr val="windowText" lastClr="000000"/>
      </a:dk1>
      <a:lt1>
        <a:sysClr val="window" lastClr="FFFFFF"/>
      </a:lt1>
      <a:dk2>
        <a:srgbClr val="001689"/>
      </a:dk2>
      <a:lt2>
        <a:srgbClr val="CC073C"/>
      </a:lt2>
      <a:accent1>
        <a:srgbClr val="324D81"/>
      </a:accent1>
      <a:accent2>
        <a:srgbClr val="7E94BF"/>
      </a:accent2>
      <a:accent3>
        <a:srgbClr val="A374A8"/>
      </a:accent3>
      <a:accent4>
        <a:srgbClr val="D7859B"/>
      </a:accent4>
      <a:accent5>
        <a:srgbClr val="B03858"/>
      </a:accent5>
      <a:accent6>
        <a:srgbClr val="AAADEE"/>
      </a:accent6>
      <a:hlink>
        <a:srgbClr val="001689"/>
      </a:hlink>
      <a:folHlink>
        <a:srgbClr val="CC073C"/>
      </a:folHlink>
    </a:clrScheme>
    <a:fontScheme name="Другая 3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для презы по рублевому СС" id="{3FF5C7AD-700F-4B13-9B1F-90078DEAE79D}" vid="{3CB596E9-24E6-4AB4-8F00-943A2EB5AD7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5165</TotalTime>
  <Words>1449</Words>
  <Application>Microsoft Office PowerPoint</Application>
  <PresentationFormat>Широкоэкранный</PresentationFormat>
  <Paragraphs>226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31" baseType="lpstr">
      <vt:lpstr>Arial</vt:lpstr>
      <vt:lpstr>Calibri</vt:lpstr>
      <vt:lpstr>Calibri Light</vt:lpstr>
      <vt:lpstr>DIN Pro Black</vt:lpstr>
      <vt:lpstr>DIN Pro Bold</vt:lpstr>
      <vt:lpstr>Helvetica</vt:lpstr>
      <vt:lpstr>Open Sans Light</vt:lpstr>
      <vt:lpstr>Pragmatica Slab Bold</vt:lpstr>
      <vt:lpstr>Pragmatica Slab Book</vt:lpstr>
      <vt:lpstr>Pragmatica Slabserif</vt:lpstr>
      <vt:lpstr>Segoe UI Black</vt:lpstr>
      <vt:lpstr>Segoe UI Light</vt:lpstr>
      <vt:lpstr>Segoe UI Semibold</vt:lpstr>
      <vt:lpstr>Times New Roman</vt:lpstr>
      <vt:lpstr>Times New Roman Cyr</vt:lpstr>
      <vt:lpstr>Wingdings</vt:lpstr>
      <vt:lpstr>Специальное оформление</vt:lpstr>
      <vt:lpstr>1_Office Theme</vt:lpstr>
      <vt:lpstr>Шаблон для презы по рублевому СС</vt:lpstr>
      <vt:lpstr>Worksheet</vt:lpstr>
      <vt:lpstr>Презентация PowerPoint</vt:lpstr>
      <vt:lpstr>ПОЧТА БАНК – СОЦИАЛЬНЫЙ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Кредитная карта: самый большой возобновляемый беспроцентный период среди топ-10 банков по активам. 0% годовых  на все покупки по карте за месяц в течении 120 дней Кредитный лимит до 1 500 000 руб.  Ставка от 10,9% годовых на оплату товаров и услуг, если вы не успеете вернуть сумму в беспроцентный период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Шульгин Роман Михайлович</dc:creator>
  <cp:lastModifiedBy>Гусева Анна Вячеславовна</cp:lastModifiedBy>
  <cp:revision>411</cp:revision>
  <cp:lastPrinted>2018-12-03T12:20:13Z</cp:lastPrinted>
  <dcterms:created xsi:type="dcterms:W3CDTF">2018-05-29T11:12:17Z</dcterms:created>
  <dcterms:modified xsi:type="dcterms:W3CDTF">2021-03-19T11:59:17Z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2018-05-29T00:00:00Z</vt:filetime>
  </property>
</Properties>
</file>